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75" r:id="rId4"/>
    <p:sldId id="276" r:id="rId5"/>
    <p:sldId id="260" r:id="rId6"/>
    <p:sldId id="270" r:id="rId7"/>
    <p:sldId id="271" r:id="rId8"/>
    <p:sldId id="264" r:id="rId9"/>
    <p:sldId id="261" r:id="rId10"/>
    <p:sldId id="267" r:id="rId11"/>
    <p:sldId id="268" r:id="rId12"/>
    <p:sldId id="273" r:id="rId13"/>
    <p:sldId id="272" r:id="rId14"/>
    <p:sldId id="274" r:id="rId15"/>
    <p:sldId id="279" r:id="rId16"/>
    <p:sldId id="281" r:id="rId17"/>
    <p:sldId id="283" r:id="rId18"/>
    <p:sldId id="286" r:id="rId19"/>
    <p:sldId id="288" r:id="rId20"/>
    <p:sldId id="290" r:id="rId21"/>
    <p:sldId id="292" r:id="rId22"/>
    <p:sldId id="294" r:id="rId23"/>
    <p:sldId id="296" r:id="rId24"/>
    <p:sldId id="298" r:id="rId25"/>
    <p:sldId id="285" r:id="rId26"/>
    <p:sldId id="278" r:id="rId27"/>
    <p:sldId id="257" r:id="rId28"/>
    <p:sldId id="259" r:id="rId29"/>
    <p:sldId id="266" r:id="rId30"/>
    <p:sldId id="263" r:id="rId3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2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65" d="100"/>
          <a:sy n="65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862" y="-12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4D0C2-0014-4263-BCA3-E2B9493F4A45}" type="doc">
      <dgm:prSet loTypeId="urn:microsoft.com/office/officeart/2005/8/layout/chevron1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E0079191-EEEB-4708-8D11-246DB3C51AD4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</a:rPr>
            <a:t>(1) PROBLEMS</a:t>
          </a:r>
          <a:endParaRPr lang="pl-PL" sz="1400" b="1" dirty="0">
            <a:solidFill>
              <a:srgbClr val="C00000"/>
            </a:solidFill>
          </a:endParaRPr>
        </a:p>
      </dgm:t>
    </dgm:pt>
    <dgm:pt modelId="{F879A6C7-D9B0-435D-BF71-B9D132E7CDCB}" type="parTrans" cxnId="{E2329C32-2B36-4FB0-9B64-B8FF4F72C9EC}">
      <dgm:prSet/>
      <dgm:spPr/>
      <dgm:t>
        <a:bodyPr/>
        <a:lstStyle/>
        <a:p>
          <a:endParaRPr lang="pl-PL" sz="1400"/>
        </a:p>
      </dgm:t>
    </dgm:pt>
    <dgm:pt modelId="{91F8C2BE-CC7B-4594-9BC7-C340566C91AE}" type="sibTrans" cxnId="{E2329C32-2B36-4FB0-9B64-B8FF4F72C9EC}">
      <dgm:prSet/>
      <dgm:spPr/>
      <dgm:t>
        <a:bodyPr/>
        <a:lstStyle/>
        <a:p>
          <a:endParaRPr lang="pl-PL" sz="1400"/>
        </a:p>
      </dgm:t>
    </dgm:pt>
    <dgm:pt modelId="{4A150F1D-A311-4511-A101-4AE90C87ACD9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</a:rPr>
            <a:t>(2) ACTIVITIES</a:t>
          </a:r>
          <a:endParaRPr lang="pl-PL" sz="1400" b="1" dirty="0">
            <a:solidFill>
              <a:srgbClr val="C00000"/>
            </a:solidFill>
          </a:endParaRPr>
        </a:p>
      </dgm:t>
    </dgm:pt>
    <dgm:pt modelId="{F4208D57-E228-4208-8A35-2C6A24880A44}" type="parTrans" cxnId="{307C373E-BEC2-431F-82A6-D2DD70B07547}">
      <dgm:prSet/>
      <dgm:spPr/>
      <dgm:t>
        <a:bodyPr/>
        <a:lstStyle/>
        <a:p>
          <a:endParaRPr lang="pl-PL" sz="1400"/>
        </a:p>
      </dgm:t>
    </dgm:pt>
    <dgm:pt modelId="{5E5CCD30-6911-4879-91A2-5AD000E7A5E9}" type="sibTrans" cxnId="{307C373E-BEC2-431F-82A6-D2DD70B07547}">
      <dgm:prSet/>
      <dgm:spPr/>
      <dgm:t>
        <a:bodyPr/>
        <a:lstStyle/>
        <a:p>
          <a:endParaRPr lang="pl-PL" sz="1400"/>
        </a:p>
      </dgm:t>
    </dgm:pt>
    <dgm:pt modelId="{1453EEF2-3682-4189-97AC-89B50B64E9A9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</a:rPr>
            <a:t>(3) </a:t>
          </a:r>
          <a:r>
            <a:rPr lang="pl-PL" sz="1400" b="1" dirty="0" smtClean="0">
              <a:solidFill>
                <a:srgbClr val="C00000"/>
              </a:solidFill>
            </a:rPr>
            <a:t> COMPANY PROJECTS</a:t>
          </a:r>
          <a:endParaRPr lang="pl-PL" sz="1400" b="1" dirty="0">
            <a:solidFill>
              <a:srgbClr val="C00000"/>
            </a:solidFill>
          </a:endParaRPr>
        </a:p>
      </dgm:t>
    </dgm:pt>
    <dgm:pt modelId="{4C2EE438-81EC-4590-98C0-130D854493C6}" type="parTrans" cxnId="{6FFADBD4-878D-43DB-B262-B0D49219B6AE}">
      <dgm:prSet/>
      <dgm:spPr/>
      <dgm:t>
        <a:bodyPr/>
        <a:lstStyle/>
        <a:p>
          <a:endParaRPr lang="pl-PL" sz="1400"/>
        </a:p>
      </dgm:t>
    </dgm:pt>
    <dgm:pt modelId="{8BC7E805-9574-4D25-8612-5A891E229C4D}" type="sibTrans" cxnId="{6FFADBD4-878D-43DB-B262-B0D49219B6AE}">
      <dgm:prSet/>
      <dgm:spPr/>
      <dgm:t>
        <a:bodyPr/>
        <a:lstStyle/>
        <a:p>
          <a:endParaRPr lang="pl-PL" sz="1400"/>
        </a:p>
      </dgm:t>
    </dgm:pt>
    <dgm:pt modelId="{6BD1CCA5-5D5E-4DF4-B5A8-082BB5B3A945}">
      <dgm:prSet custT="1"/>
      <dgm:spPr/>
      <dgm:t>
        <a:bodyPr/>
        <a:lstStyle/>
        <a:p>
          <a:endParaRPr lang="pl-PL" sz="1400" dirty="0"/>
        </a:p>
      </dgm:t>
    </dgm:pt>
    <dgm:pt modelId="{2E269B72-E476-4E19-884B-80F39202BF71}" type="parTrans" cxnId="{56050D53-2C23-40FD-956C-CA428B48636F}">
      <dgm:prSet/>
      <dgm:spPr/>
      <dgm:t>
        <a:bodyPr/>
        <a:lstStyle/>
        <a:p>
          <a:endParaRPr lang="pl-PL" sz="1400"/>
        </a:p>
      </dgm:t>
    </dgm:pt>
    <dgm:pt modelId="{4656D2A2-0350-420E-9D47-D6415F7E1B35}" type="sibTrans" cxnId="{56050D53-2C23-40FD-956C-CA428B48636F}">
      <dgm:prSet/>
      <dgm:spPr/>
      <dgm:t>
        <a:bodyPr/>
        <a:lstStyle/>
        <a:p>
          <a:endParaRPr lang="pl-PL" sz="1400"/>
        </a:p>
      </dgm:t>
    </dgm:pt>
    <dgm:pt modelId="{02A7C493-E672-42DE-9E62-CAF7CD49D597}">
      <dgm:prSet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</a:rPr>
            <a:t>(4) WORKSHOPS</a:t>
          </a:r>
        </a:p>
        <a:p>
          <a:r>
            <a:rPr lang="pl-PL" sz="1400" b="1" dirty="0" smtClean="0">
              <a:solidFill>
                <a:srgbClr val="C00000"/>
              </a:solidFill>
            </a:rPr>
            <a:t>&amp; TOUR STUDIES</a:t>
          </a:r>
        </a:p>
      </dgm:t>
    </dgm:pt>
    <dgm:pt modelId="{873758D2-DEF7-4CE2-A996-0EEBF1C98347}" type="parTrans" cxnId="{1A87A1B8-BEB3-4A3B-8694-F6077B696A45}">
      <dgm:prSet/>
      <dgm:spPr/>
      <dgm:t>
        <a:bodyPr/>
        <a:lstStyle/>
        <a:p>
          <a:endParaRPr lang="pl-PL" sz="1400"/>
        </a:p>
      </dgm:t>
    </dgm:pt>
    <dgm:pt modelId="{7CE91B84-58C3-430B-9D91-F33A6A3AE2B9}" type="sibTrans" cxnId="{1A87A1B8-BEB3-4A3B-8694-F6077B696A45}">
      <dgm:prSet/>
      <dgm:spPr/>
      <dgm:t>
        <a:bodyPr/>
        <a:lstStyle/>
        <a:p>
          <a:endParaRPr lang="pl-PL" sz="1400"/>
        </a:p>
      </dgm:t>
    </dgm:pt>
    <dgm:pt modelId="{8529F59D-F0DB-4ADD-A23E-1390A6E68FDA}" type="pres">
      <dgm:prSet presAssocID="{9BA4D0C2-0014-4263-BCA3-E2B9493F4A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0C9871-723E-4FBE-B23E-BB2CA8149EDA}" type="pres">
      <dgm:prSet presAssocID="{E0079191-EEEB-4708-8D11-246DB3C51AD4}" presName="composite" presStyleCnt="0"/>
      <dgm:spPr/>
    </dgm:pt>
    <dgm:pt modelId="{33C10702-DBC6-4296-B22E-C5AA6EF4223A}" type="pres">
      <dgm:prSet presAssocID="{E0079191-EEEB-4708-8D11-246DB3C51AD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65DA61-7DB1-491B-89D5-99374C6115BD}" type="pres">
      <dgm:prSet presAssocID="{E0079191-EEEB-4708-8D11-246DB3C51AD4}" presName="desTx" presStyleLbl="revTx" presStyleIdx="0" presStyleCnt="1">
        <dgm:presLayoutVars>
          <dgm:bulletEnabled val="1"/>
        </dgm:presLayoutVars>
      </dgm:prSet>
      <dgm:spPr/>
    </dgm:pt>
    <dgm:pt modelId="{F66B73D4-529E-42BF-ADE3-614E0FF8C0F5}" type="pres">
      <dgm:prSet presAssocID="{91F8C2BE-CC7B-4594-9BC7-C340566C91AE}" presName="space" presStyleCnt="0"/>
      <dgm:spPr/>
    </dgm:pt>
    <dgm:pt modelId="{E0332A10-7DB9-4124-978F-427487EBABDE}" type="pres">
      <dgm:prSet presAssocID="{4A150F1D-A311-4511-A101-4AE90C87ACD9}" presName="composite" presStyleCnt="0"/>
      <dgm:spPr/>
    </dgm:pt>
    <dgm:pt modelId="{F46BEC3B-1AFA-4E14-AAAA-E7469C9F5968}" type="pres">
      <dgm:prSet presAssocID="{4A150F1D-A311-4511-A101-4AE90C87ACD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028063-E815-4ACB-892B-848C5DB108C5}" type="pres">
      <dgm:prSet presAssocID="{4A150F1D-A311-4511-A101-4AE90C87ACD9}" presName="desTx" presStyleLbl="revTx" presStyleIdx="0" presStyleCnt="1">
        <dgm:presLayoutVars>
          <dgm:bulletEnabled val="1"/>
        </dgm:presLayoutVars>
      </dgm:prSet>
      <dgm:spPr/>
    </dgm:pt>
    <dgm:pt modelId="{75C8F7E2-4A9D-44E6-B44D-90AE0959154E}" type="pres">
      <dgm:prSet presAssocID="{5E5CCD30-6911-4879-91A2-5AD000E7A5E9}" presName="space" presStyleCnt="0"/>
      <dgm:spPr/>
    </dgm:pt>
    <dgm:pt modelId="{C912CFBC-E7E6-4B92-9A38-4ED200694AF6}" type="pres">
      <dgm:prSet presAssocID="{1453EEF2-3682-4189-97AC-89B50B64E9A9}" presName="composite" presStyleCnt="0"/>
      <dgm:spPr/>
    </dgm:pt>
    <dgm:pt modelId="{12D49168-C643-4B7B-843B-D12FC18350A0}" type="pres">
      <dgm:prSet presAssocID="{1453EEF2-3682-4189-97AC-89B50B64E9A9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8CC915-C0EC-47AF-A31F-B678EC863FCA}" type="pres">
      <dgm:prSet presAssocID="{1453EEF2-3682-4189-97AC-89B50B64E9A9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428062-12A5-443E-ACDE-3BD8109C2ABD}" type="pres">
      <dgm:prSet presAssocID="{8BC7E805-9574-4D25-8612-5A891E229C4D}" presName="space" presStyleCnt="0"/>
      <dgm:spPr/>
    </dgm:pt>
    <dgm:pt modelId="{B67A7A3C-3A05-42D6-BF3D-3C845EC20A95}" type="pres">
      <dgm:prSet presAssocID="{02A7C493-E672-42DE-9E62-CAF7CD49D597}" presName="composite" presStyleCnt="0"/>
      <dgm:spPr/>
    </dgm:pt>
    <dgm:pt modelId="{ED2FBD67-6C4C-41F1-8F37-C53F87655131}" type="pres">
      <dgm:prSet presAssocID="{02A7C493-E672-42DE-9E62-CAF7CD49D597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E8AA34-AA74-440B-8829-F3F5D959B148}" type="pres">
      <dgm:prSet presAssocID="{02A7C493-E672-42DE-9E62-CAF7CD49D597}" presName="desTx" presStyleLbl="revTx" presStyleIdx="0" presStyleCnt="1">
        <dgm:presLayoutVars>
          <dgm:bulletEnabled val="1"/>
        </dgm:presLayoutVars>
      </dgm:prSet>
      <dgm:spPr/>
    </dgm:pt>
  </dgm:ptLst>
  <dgm:cxnLst>
    <dgm:cxn modelId="{FFC03065-B739-41F4-A20D-7597BF62376B}" type="presOf" srcId="{9BA4D0C2-0014-4263-BCA3-E2B9493F4A45}" destId="{8529F59D-F0DB-4ADD-A23E-1390A6E68FDA}" srcOrd="0" destOrd="0" presId="urn:microsoft.com/office/officeart/2005/8/layout/chevron1"/>
    <dgm:cxn modelId="{6F544938-2394-45EE-BFBA-E30061CAB644}" type="presOf" srcId="{4A150F1D-A311-4511-A101-4AE90C87ACD9}" destId="{F46BEC3B-1AFA-4E14-AAAA-E7469C9F5968}" srcOrd="0" destOrd="0" presId="urn:microsoft.com/office/officeart/2005/8/layout/chevron1"/>
    <dgm:cxn modelId="{56050D53-2C23-40FD-956C-CA428B48636F}" srcId="{1453EEF2-3682-4189-97AC-89B50B64E9A9}" destId="{6BD1CCA5-5D5E-4DF4-B5A8-082BB5B3A945}" srcOrd="0" destOrd="0" parTransId="{2E269B72-E476-4E19-884B-80F39202BF71}" sibTransId="{4656D2A2-0350-420E-9D47-D6415F7E1B35}"/>
    <dgm:cxn modelId="{1A87A1B8-BEB3-4A3B-8694-F6077B696A45}" srcId="{9BA4D0C2-0014-4263-BCA3-E2B9493F4A45}" destId="{02A7C493-E672-42DE-9E62-CAF7CD49D597}" srcOrd="3" destOrd="0" parTransId="{873758D2-DEF7-4CE2-A996-0EEBF1C98347}" sibTransId="{7CE91B84-58C3-430B-9D91-F33A6A3AE2B9}"/>
    <dgm:cxn modelId="{E2329C32-2B36-4FB0-9B64-B8FF4F72C9EC}" srcId="{9BA4D0C2-0014-4263-BCA3-E2B9493F4A45}" destId="{E0079191-EEEB-4708-8D11-246DB3C51AD4}" srcOrd="0" destOrd="0" parTransId="{F879A6C7-D9B0-435D-BF71-B9D132E7CDCB}" sibTransId="{91F8C2BE-CC7B-4594-9BC7-C340566C91AE}"/>
    <dgm:cxn modelId="{B14145BD-8F78-47AB-98E7-DE6844518A22}" type="presOf" srcId="{02A7C493-E672-42DE-9E62-CAF7CD49D597}" destId="{ED2FBD67-6C4C-41F1-8F37-C53F87655131}" srcOrd="0" destOrd="0" presId="urn:microsoft.com/office/officeart/2005/8/layout/chevron1"/>
    <dgm:cxn modelId="{63826F8E-1AAA-40C7-BA4F-B5DD91C47624}" type="presOf" srcId="{6BD1CCA5-5D5E-4DF4-B5A8-082BB5B3A945}" destId="{DD8CC915-C0EC-47AF-A31F-B678EC863FCA}" srcOrd="0" destOrd="0" presId="urn:microsoft.com/office/officeart/2005/8/layout/chevron1"/>
    <dgm:cxn modelId="{307C373E-BEC2-431F-82A6-D2DD70B07547}" srcId="{9BA4D0C2-0014-4263-BCA3-E2B9493F4A45}" destId="{4A150F1D-A311-4511-A101-4AE90C87ACD9}" srcOrd="1" destOrd="0" parTransId="{F4208D57-E228-4208-8A35-2C6A24880A44}" sibTransId="{5E5CCD30-6911-4879-91A2-5AD000E7A5E9}"/>
    <dgm:cxn modelId="{4A76A630-940A-40D3-8446-98E8404C8215}" type="presOf" srcId="{E0079191-EEEB-4708-8D11-246DB3C51AD4}" destId="{33C10702-DBC6-4296-B22E-C5AA6EF4223A}" srcOrd="0" destOrd="0" presId="urn:microsoft.com/office/officeart/2005/8/layout/chevron1"/>
    <dgm:cxn modelId="{1773A800-5616-4F74-928C-292235D18795}" type="presOf" srcId="{1453EEF2-3682-4189-97AC-89B50B64E9A9}" destId="{12D49168-C643-4B7B-843B-D12FC18350A0}" srcOrd="0" destOrd="0" presId="urn:microsoft.com/office/officeart/2005/8/layout/chevron1"/>
    <dgm:cxn modelId="{6FFADBD4-878D-43DB-B262-B0D49219B6AE}" srcId="{9BA4D0C2-0014-4263-BCA3-E2B9493F4A45}" destId="{1453EEF2-3682-4189-97AC-89B50B64E9A9}" srcOrd="2" destOrd="0" parTransId="{4C2EE438-81EC-4590-98C0-130D854493C6}" sibTransId="{8BC7E805-9574-4D25-8612-5A891E229C4D}"/>
    <dgm:cxn modelId="{CAE7175D-6E4B-4D3F-A6D2-0B13E444C3A0}" type="presParOf" srcId="{8529F59D-F0DB-4ADD-A23E-1390A6E68FDA}" destId="{170C9871-723E-4FBE-B23E-BB2CA8149EDA}" srcOrd="0" destOrd="0" presId="urn:microsoft.com/office/officeart/2005/8/layout/chevron1"/>
    <dgm:cxn modelId="{C285A723-591C-4648-8D96-C84365AFED08}" type="presParOf" srcId="{170C9871-723E-4FBE-B23E-BB2CA8149EDA}" destId="{33C10702-DBC6-4296-B22E-C5AA6EF4223A}" srcOrd="0" destOrd="0" presId="urn:microsoft.com/office/officeart/2005/8/layout/chevron1"/>
    <dgm:cxn modelId="{9C2F27EE-B178-4EF3-8DC2-83847BA2C34C}" type="presParOf" srcId="{170C9871-723E-4FBE-B23E-BB2CA8149EDA}" destId="{0065DA61-7DB1-491B-89D5-99374C6115BD}" srcOrd="1" destOrd="0" presId="urn:microsoft.com/office/officeart/2005/8/layout/chevron1"/>
    <dgm:cxn modelId="{6E20421C-6768-421B-9290-B2392D685517}" type="presParOf" srcId="{8529F59D-F0DB-4ADD-A23E-1390A6E68FDA}" destId="{F66B73D4-529E-42BF-ADE3-614E0FF8C0F5}" srcOrd="1" destOrd="0" presId="urn:microsoft.com/office/officeart/2005/8/layout/chevron1"/>
    <dgm:cxn modelId="{972C389C-1CC5-4B19-ACB3-AB5A115C0CB8}" type="presParOf" srcId="{8529F59D-F0DB-4ADD-A23E-1390A6E68FDA}" destId="{E0332A10-7DB9-4124-978F-427487EBABDE}" srcOrd="2" destOrd="0" presId="urn:microsoft.com/office/officeart/2005/8/layout/chevron1"/>
    <dgm:cxn modelId="{D643FF96-EDFD-4E7F-96E4-95454231449C}" type="presParOf" srcId="{E0332A10-7DB9-4124-978F-427487EBABDE}" destId="{F46BEC3B-1AFA-4E14-AAAA-E7469C9F5968}" srcOrd="0" destOrd="0" presId="urn:microsoft.com/office/officeart/2005/8/layout/chevron1"/>
    <dgm:cxn modelId="{840AA8A9-B575-416B-B714-48BCE7BF8A16}" type="presParOf" srcId="{E0332A10-7DB9-4124-978F-427487EBABDE}" destId="{16028063-E815-4ACB-892B-848C5DB108C5}" srcOrd="1" destOrd="0" presId="urn:microsoft.com/office/officeart/2005/8/layout/chevron1"/>
    <dgm:cxn modelId="{98484EA3-A56A-47FE-9B5A-180336FCC29C}" type="presParOf" srcId="{8529F59D-F0DB-4ADD-A23E-1390A6E68FDA}" destId="{75C8F7E2-4A9D-44E6-B44D-90AE0959154E}" srcOrd="3" destOrd="0" presId="urn:microsoft.com/office/officeart/2005/8/layout/chevron1"/>
    <dgm:cxn modelId="{8D8CBF57-3787-4215-A40A-5DF691BCCDE9}" type="presParOf" srcId="{8529F59D-F0DB-4ADD-A23E-1390A6E68FDA}" destId="{C912CFBC-E7E6-4B92-9A38-4ED200694AF6}" srcOrd="4" destOrd="0" presId="urn:microsoft.com/office/officeart/2005/8/layout/chevron1"/>
    <dgm:cxn modelId="{F392D894-F1ED-4E32-8E96-9BF27C67FFC5}" type="presParOf" srcId="{C912CFBC-E7E6-4B92-9A38-4ED200694AF6}" destId="{12D49168-C643-4B7B-843B-D12FC18350A0}" srcOrd="0" destOrd="0" presId="urn:microsoft.com/office/officeart/2005/8/layout/chevron1"/>
    <dgm:cxn modelId="{C25E58C9-AC56-41E0-A0EC-91940209A559}" type="presParOf" srcId="{C912CFBC-E7E6-4B92-9A38-4ED200694AF6}" destId="{DD8CC915-C0EC-47AF-A31F-B678EC863FCA}" srcOrd="1" destOrd="0" presId="urn:microsoft.com/office/officeart/2005/8/layout/chevron1"/>
    <dgm:cxn modelId="{95052E8A-93A3-45AB-BFEB-B5A0E1CC9042}" type="presParOf" srcId="{8529F59D-F0DB-4ADD-A23E-1390A6E68FDA}" destId="{37428062-12A5-443E-ACDE-3BD8109C2ABD}" srcOrd="5" destOrd="0" presId="urn:microsoft.com/office/officeart/2005/8/layout/chevron1"/>
    <dgm:cxn modelId="{103A70CE-1380-42FB-9B27-BFEFCD5492CE}" type="presParOf" srcId="{8529F59D-F0DB-4ADD-A23E-1390A6E68FDA}" destId="{B67A7A3C-3A05-42D6-BF3D-3C845EC20A95}" srcOrd="6" destOrd="0" presId="urn:microsoft.com/office/officeart/2005/8/layout/chevron1"/>
    <dgm:cxn modelId="{EFAE4342-0027-4347-844D-410EF819B04C}" type="presParOf" srcId="{B67A7A3C-3A05-42D6-BF3D-3C845EC20A95}" destId="{ED2FBD67-6C4C-41F1-8F37-C53F87655131}" srcOrd="0" destOrd="0" presId="urn:microsoft.com/office/officeart/2005/8/layout/chevron1"/>
    <dgm:cxn modelId="{C90F81C4-13BE-40C9-B7C3-07C3EDF8F486}" type="presParOf" srcId="{B67A7A3C-3A05-42D6-BF3D-3C845EC20A95}" destId="{EFE8AA34-AA74-440B-8829-F3F5D959B148}" srcOrd="1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A718F-05CA-41AD-A608-E9AAD5E18989}" type="doc">
      <dgm:prSet loTypeId="urn:microsoft.com/office/officeart/2005/8/layout/pList2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125B028-1D03-4B22-BB87-6EBB8E48D223}">
      <dgm:prSet phldrT="[Tekst]"/>
      <dgm:spPr>
        <a:solidFill>
          <a:srgbClr val="0070C0"/>
        </a:solidFill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Improving</a:t>
          </a:r>
          <a:r>
            <a:rPr lang="pl-PL" b="1" dirty="0" smtClean="0">
              <a:solidFill>
                <a:schemeClr val="tx1"/>
              </a:solidFill>
            </a:rPr>
            <a:t> energy </a:t>
          </a:r>
          <a:r>
            <a:rPr lang="pl-PL" b="1" dirty="0" err="1" smtClean="0">
              <a:solidFill>
                <a:schemeClr val="tx1"/>
              </a:solidFill>
            </a:rPr>
            <a:t>efficiency</a:t>
          </a:r>
          <a:r>
            <a:rPr lang="pl-PL" b="1" dirty="0" smtClean="0">
              <a:solidFill>
                <a:schemeClr val="tx1"/>
              </a:solidFill>
            </a:rPr>
            <a:t> of SME</a:t>
          </a:r>
        </a:p>
        <a:p>
          <a:endParaRPr lang="pl-PL" b="1" dirty="0" smtClean="0"/>
        </a:p>
        <a:p>
          <a:r>
            <a:rPr lang="pl-PL" b="1" dirty="0" err="1" smtClean="0"/>
            <a:t>The</a:t>
          </a:r>
          <a:r>
            <a:rPr lang="pl-PL" b="1" dirty="0" smtClean="0"/>
            <a:t>  </a:t>
          </a:r>
          <a:r>
            <a:rPr lang="pl-PL" b="1" dirty="0" err="1" smtClean="0"/>
            <a:t>act</a:t>
          </a:r>
          <a:r>
            <a:rPr lang="pl-PL" b="1" dirty="0" smtClean="0"/>
            <a:t> on energy </a:t>
          </a:r>
          <a:r>
            <a:rPr lang="pl-PL" b="1" dirty="0" err="1" smtClean="0"/>
            <a:t>efficiency</a:t>
          </a:r>
          <a:r>
            <a:rPr lang="pl-PL" b="1" dirty="0" smtClean="0"/>
            <a:t> of 2011</a:t>
          </a:r>
          <a:endParaRPr lang="pl-PL" b="1" dirty="0"/>
        </a:p>
      </dgm:t>
    </dgm:pt>
    <dgm:pt modelId="{122A0043-5111-43C5-8B5A-C4A76D722506}" type="parTrans" cxnId="{5D9F4817-E515-4B9E-9750-999FA9A415F4}">
      <dgm:prSet/>
      <dgm:spPr/>
      <dgm:t>
        <a:bodyPr/>
        <a:lstStyle/>
        <a:p>
          <a:endParaRPr lang="pl-PL"/>
        </a:p>
      </dgm:t>
    </dgm:pt>
    <dgm:pt modelId="{ACA2C513-1D17-4093-A157-DE1B642385DD}" type="sibTrans" cxnId="{5D9F4817-E515-4B9E-9750-999FA9A415F4}">
      <dgm:prSet/>
      <dgm:spPr/>
      <dgm:t>
        <a:bodyPr/>
        <a:lstStyle/>
        <a:p>
          <a:endParaRPr lang="pl-PL"/>
        </a:p>
      </dgm:t>
    </dgm:pt>
    <dgm:pt modelId="{95EE5CD5-E1CA-4320-89D3-A9ACF11E3BA4}">
      <dgm:prSet phldrT="[Tekst]"/>
      <dgm:spPr>
        <a:solidFill>
          <a:srgbClr val="00B050"/>
        </a:solidFill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Effective</a:t>
          </a:r>
          <a:r>
            <a:rPr lang="pl-PL" b="1" dirty="0" smtClean="0">
              <a:solidFill>
                <a:schemeClr val="tx1"/>
              </a:solidFill>
            </a:rPr>
            <a:t> management of resources - waste and </a:t>
          </a:r>
          <a:r>
            <a:rPr lang="pl-PL" b="1" dirty="0" err="1" smtClean="0">
              <a:solidFill>
                <a:schemeClr val="tx1"/>
              </a:solidFill>
            </a:rPr>
            <a:t>emissions</a:t>
          </a:r>
          <a:endParaRPr lang="pl-PL" b="1" dirty="0" smtClean="0">
            <a:solidFill>
              <a:schemeClr val="tx1"/>
            </a:solidFill>
          </a:endParaRPr>
        </a:p>
        <a:p>
          <a:endParaRPr lang="pl-PL" b="1" dirty="0" smtClean="0">
            <a:solidFill>
              <a:schemeClr val="bg1"/>
            </a:solidFill>
          </a:endParaRPr>
        </a:p>
        <a:p>
          <a:r>
            <a:rPr lang="pl-PL" b="1" dirty="0" err="1" smtClean="0">
              <a:solidFill>
                <a:schemeClr val="bg1"/>
              </a:solidFill>
            </a:rPr>
            <a:t>The</a:t>
          </a:r>
          <a:r>
            <a:rPr lang="pl-PL" b="1" dirty="0" smtClean="0">
              <a:solidFill>
                <a:schemeClr val="bg1"/>
              </a:solidFill>
            </a:rPr>
            <a:t> waste </a:t>
          </a:r>
          <a:r>
            <a:rPr lang="pl-PL" b="1" dirty="0" err="1" smtClean="0">
              <a:solidFill>
                <a:schemeClr val="bg1"/>
              </a:solidFill>
            </a:rPr>
            <a:t>act</a:t>
          </a:r>
          <a:r>
            <a:rPr lang="pl-PL" b="1" dirty="0" smtClean="0">
              <a:solidFill>
                <a:schemeClr val="bg1"/>
              </a:solidFill>
            </a:rPr>
            <a:t> of 2012 </a:t>
          </a:r>
        </a:p>
        <a:p>
          <a:r>
            <a:rPr lang="pl-PL" b="1" dirty="0" err="1" smtClean="0"/>
            <a:t>The</a:t>
          </a:r>
          <a:r>
            <a:rPr lang="pl-PL" b="1" dirty="0" smtClean="0"/>
            <a:t> </a:t>
          </a:r>
          <a:r>
            <a:rPr lang="pl-PL" b="1" dirty="0" err="1" smtClean="0"/>
            <a:t>act</a:t>
          </a:r>
          <a:r>
            <a:rPr lang="pl-PL" b="1" dirty="0" smtClean="0"/>
            <a:t> on packaging and packaging waste of</a:t>
          </a:r>
          <a:r>
            <a:rPr lang="pl-PL" b="1" dirty="0" smtClean="0">
              <a:solidFill>
                <a:schemeClr val="bg1"/>
              </a:solidFill>
            </a:rPr>
            <a:t> 2013  </a:t>
          </a:r>
          <a:endParaRPr lang="pl-PL" b="1" dirty="0">
            <a:solidFill>
              <a:schemeClr val="bg1"/>
            </a:solidFill>
          </a:endParaRPr>
        </a:p>
      </dgm:t>
    </dgm:pt>
    <dgm:pt modelId="{F77294D1-323C-4F48-84FF-083C3235AE1C}" type="parTrans" cxnId="{9065E498-33EB-46FE-86FB-203DF7079A67}">
      <dgm:prSet/>
      <dgm:spPr/>
      <dgm:t>
        <a:bodyPr/>
        <a:lstStyle/>
        <a:p>
          <a:endParaRPr lang="pl-PL"/>
        </a:p>
      </dgm:t>
    </dgm:pt>
    <dgm:pt modelId="{DA637D46-71ED-4680-B498-161314587FBF}" type="sibTrans" cxnId="{9065E498-33EB-46FE-86FB-203DF7079A67}">
      <dgm:prSet/>
      <dgm:spPr/>
      <dgm:t>
        <a:bodyPr/>
        <a:lstStyle/>
        <a:p>
          <a:endParaRPr lang="pl-PL"/>
        </a:p>
      </dgm:t>
    </dgm:pt>
    <dgm:pt modelId="{B14EED6D-3E5B-4636-9561-DE27B19375C8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Use</a:t>
          </a:r>
          <a:r>
            <a:rPr lang="pl-PL" b="1" dirty="0" smtClean="0">
              <a:solidFill>
                <a:schemeClr val="tx1"/>
              </a:solidFill>
            </a:rPr>
            <a:t> of </a:t>
          </a:r>
          <a:r>
            <a:rPr lang="pl-PL" b="1" dirty="0" err="1" smtClean="0">
              <a:solidFill>
                <a:schemeClr val="tx1"/>
              </a:solidFill>
            </a:rPr>
            <a:t>renewable</a:t>
          </a:r>
          <a:r>
            <a:rPr lang="pl-PL" b="1" dirty="0" smtClean="0">
              <a:solidFill>
                <a:schemeClr val="tx1"/>
              </a:solidFill>
            </a:rPr>
            <a:t> energy</a:t>
          </a:r>
        </a:p>
        <a:p>
          <a:endParaRPr lang="pl-PL" b="1" dirty="0" smtClean="0"/>
        </a:p>
        <a:p>
          <a:r>
            <a:rPr lang="pl-PL" b="1" dirty="0" err="1" smtClean="0"/>
            <a:t>Directive</a:t>
          </a:r>
          <a:r>
            <a:rPr lang="pl-PL" b="1" dirty="0" smtClean="0"/>
            <a:t> 2009/28/EC on </a:t>
          </a:r>
          <a:r>
            <a:rPr lang="pl-PL" b="1" dirty="0" err="1" smtClean="0"/>
            <a:t>promotion</a:t>
          </a:r>
          <a:r>
            <a:rPr lang="pl-PL" b="1" dirty="0" smtClean="0"/>
            <a:t> of </a:t>
          </a:r>
          <a:r>
            <a:rPr lang="pl-PL" b="1" dirty="0" err="1" smtClean="0"/>
            <a:t>the</a:t>
          </a:r>
          <a:r>
            <a:rPr lang="pl-PL" b="1" dirty="0" smtClean="0"/>
            <a:t> </a:t>
          </a:r>
          <a:r>
            <a:rPr lang="pl-PL" b="1" dirty="0" err="1" smtClean="0"/>
            <a:t>use</a:t>
          </a:r>
          <a:r>
            <a:rPr lang="pl-PL" b="1" dirty="0" smtClean="0"/>
            <a:t> of </a:t>
          </a:r>
          <a:r>
            <a:rPr lang="pl-PL" b="1" dirty="0" err="1" smtClean="0"/>
            <a:t>renewable</a:t>
          </a:r>
          <a:r>
            <a:rPr lang="pl-PL" b="1" dirty="0" smtClean="0"/>
            <a:t> energy </a:t>
          </a:r>
          <a:r>
            <a:rPr lang="pl-PL" b="1" dirty="0" err="1" smtClean="0"/>
            <a:t>sources</a:t>
          </a:r>
          <a:endParaRPr lang="pl-PL" b="1" dirty="0">
            <a:solidFill>
              <a:schemeClr val="tx1"/>
            </a:solidFill>
          </a:endParaRPr>
        </a:p>
      </dgm:t>
    </dgm:pt>
    <dgm:pt modelId="{B840196C-A57D-469D-B07B-4951168DB311}" type="parTrans" cxnId="{27A31314-3E62-452E-A572-CD27E2F6F453}">
      <dgm:prSet/>
      <dgm:spPr/>
      <dgm:t>
        <a:bodyPr/>
        <a:lstStyle/>
        <a:p>
          <a:endParaRPr lang="pl-PL"/>
        </a:p>
      </dgm:t>
    </dgm:pt>
    <dgm:pt modelId="{D51028AF-CC63-4620-8835-3B608A17282E}" type="sibTrans" cxnId="{27A31314-3E62-452E-A572-CD27E2F6F453}">
      <dgm:prSet/>
      <dgm:spPr/>
      <dgm:t>
        <a:bodyPr/>
        <a:lstStyle/>
        <a:p>
          <a:endParaRPr lang="pl-PL"/>
        </a:p>
      </dgm:t>
    </dgm:pt>
    <dgm:pt modelId="{2C8C91C9-9972-4856-BD73-F111827E25D2}" type="pres">
      <dgm:prSet presAssocID="{176A718F-05CA-41AD-A608-E9AAD5E189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A9654B9-69DF-4538-ACE4-A232AE2F5E2D}" type="pres">
      <dgm:prSet presAssocID="{176A718F-05CA-41AD-A608-E9AAD5E18989}" presName="bkgdShp" presStyleLbl="alignAccFollowNode1" presStyleIdx="0" presStyleCnt="1"/>
      <dgm:spPr/>
    </dgm:pt>
    <dgm:pt modelId="{63C3A449-BE92-43DA-AFA4-8562FA153063}" type="pres">
      <dgm:prSet presAssocID="{176A718F-05CA-41AD-A608-E9AAD5E18989}" presName="linComp" presStyleCnt="0"/>
      <dgm:spPr/>
    </dgm:pt>
    <dgm:pt modelId="{C9760DB2-8552-4BCB-BA13-7FDAD3649BDA}" type="pres">
      <dgm:prSet presAssocID="{2125B028-1D03-4B22-BB87-6EBB8E48D223}" presName="compNode" presStyleCnt="0"/>
      <dgm:spPr/>
    </dgm:pt>
    <dgm:pt modelId="{0E2631F0-456D-40BB-95ED-D3110BFD1958}" type="pres">
      <dgm:prSet presAssocID="{2125B028-1D03-4B22-BB87-6EBB8E48D2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A13196-C523-4795-8301-7EE4257DAD0F}" type="pres">
      <dgm:prSet presAssocID="{2125B028-1D03-4B22-BB87-6EBB8E48D223}" presName="invisiNode" presStyleLbl="node1" presStyleIdx="0" presStyleCnt="3"/>
      <dgm:spPr/>
    </dgm:pt>
    <dgm:pt modelId="{DF5A5869-8215-4581-9BAA-BDB014B4F675}" type="pres">
      <dgm:prSet presAssocID="{2125B028-1D03-4B22-BB87-6EBB8E48D223}" presName="imagNode" presStyleLbl="fgImgPlace1" presStyleIdx="0" presStyleCnt="3" custScaleX="69029" custScaleY="1219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6AC4289E-20CF-40A5-8A12-5F06D2C9810B}" type="pres">
      <dgm:prSet presAssocID="{ACA2C513-1D17-4093-A157-DE1B642385D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1A36564A-1CCF-4A68-9FD1-E64A9CE61125}" type="pres">
      <dgm:prSet presAssocID="{95EE5CD5-E1CA-4320-89D3-A9ACF11E3BA4}" presName="compNode" presStyleCnt="0"/>
      <dgm:spPr/>
    </dgm:pt>
    <dgm:pt modelId="{911B9D16-2789-4C0B-A248-6E6C938E93B6}" type="pres">
      <dgm:prSet presAssocID="{95EE5CD5-E1CA-4320-89D3-A9ACF11E3BA4}" presName="node" presStyleLbl="node1" presStyleIdx="1" presStyleCnt="3" custScaleX="1241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471D86-BE25-4952-A0CE-690B3D449EA2}" type="pres">
      <dgm:prSet presAssocID="{95EE5CD5-E1CA-4320-89D3-A9ACF11E3BA4}" presName="invisiNode" presStyleLbl="node1" presStyleIdx="1" presStyleCnt="3"/>
      <dgm:spPr/>
    </dgm:pt>
    <dgm:pt modelId="{0856ABAD-8DC7-4D90-A5E6-133E9F90E83A}" type="pres">
      <dgm:prSet presAssocID="{95EE5CD5-E1CA-4320-89D3-A9ACF11E3BA4}" presName="imagNode" presStyleLbl="fgImgPlace1" presStyleIdx="1" presStyleCnt="3" custScaleX="79926" custScaleY="1219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0752491-F232-4E0C-AE4A-7FF72C49EF76}" type="pres">
      <dgm:prSet presAssocID="{DA637D46-71ED-4680-B498-161314587FB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A6C9BED-F37D-47FD-9E34-1CBA1A467E52}" type="pres">
      <dgm:prSet presAssocID="{B14EED6D-3E5B-4636-9561-DE27B19375C8}" presName="compNode" presStyleCnt="0"/>
      <dgm:spPr/>
    </dgm:pt>
    <dgm:pt modelId="{286169D9-CA62-4F21-9AF8-F764142D7C20}" type="pres">
      <dgm:prSet presAssocID="{B14EED6D-3E5B-4636-9561-DE27B19375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E5BE72-0CE6-4BA5-9693-D2ED803C735D}" type="pres">
      <dgm:prSet presAssocID="{B14EED6D-3E5B-4636-9561-DE27B19375C8}" presName="invisiNode" presStyleLbl="node1" presStyleIdx="2" presStyleCnt="3"/>
      <dgm:spPr/>
    </dgm:pt>
    <dgm:pt modelId="{E6BE86BF-F41E-469A-BC3D-688C3CD6F69F}" type="pres">
      <dgm:prSet presAssocID="{B14EED6D-3E5B-4636-9561-DE27B19375C8}" presName="imagNode" presStyleLbl="fgImgPlace1" presStyleIdx="2" presStyleCnt="3" custScaleX="78983" custScaleY="123377" custLinFactNeighborX="2017" custLinFactNeighborY="7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AA7D553-CC0F-476D-8287-3AD8D580B990}" type="presOf" srcId="{ACA2C513-1D17-4093-A157-DE1B642385DD}" destId="{6AC4289E-20CF-40A5-8A12-5F06D2C9810B}" srcOrd="0" destOrd="0" presId="urn:microsoft.com/office/officeart/2005/8/layout/pList2#2"/>
    <dgm:cxn modelId="{5D9F4817-E515-4B9E-9750-999FA9A415F4}" srcId="{176A718F-05CA-41AD-A608-E9AAD5E18989}" destId="{2125B028-1D03-4B22-BB87-6EBB8E48D223}" srcOrd="0" destOrd="0" parTransId="{122A0043-5111-43C5-8B5A-C4A76D722506}" sibTransId="{ACA2C513-1D17-4093-A157-DE1B642385DD}"/>
    <dgm:cxn modelId="{CA34375E-D0A9-4422-8D9D-E5C389A4879B}" type="presOf" srcId="{95EE5CD5-E1CA-4320-89D3-A9ACF11E3BA4}" destId="{911B9D16-2789-4C0B-A248-6E6C938E93B6}" srcOrd="0" destOrd="0" presId="urn:microsoft.com/office/officeart/2005/8/layout/pList2#2"/>
    <dgm:cxn modelId="{641F5E74-8082-42C7-8AB9-8E0AAA626CC4}" type="presOf" srcId="{B14EED6D-3E5B-4636-9561-DE27B19375C8}" destId="{286169D9-CA62-4F21-9AF8-F764142D7C20}" srcOrd="0" destOrd="0" presId="urn:microsoft.com/office/officeart/2005/8/layout/pList2#2"/>
    <dgm:cxn modelId="{2565B972-6AC4-4AF6-88A7-262315C4CA3F}" type="presOf" srcId="{176A718F-05CA-41AD-A608-E9AAD5E18989}" destId="{2C8C91C9-9972-4856-BD73-F111827E25D2}" srcOrd="0" destOrd="0" presId="urn:microsoft.com/office/officeart/2005/8/layout/pList2#2"/>
    <dgm:cxn modelId="{C7217AEE-14FA-48C4-BA5A-D4777D69459B}" type="presOf" srcId="{2125B028-1D03-4B22-BB87-6EBB8E48D223}" destId="{0E2631F0-456D-40BB-95ED-D3110BFD1958}" srcOrd="0" destOrd="0" presId="urn:microsoft.com/office/officeart/2005/8/layout/pList2#2"/>
    <dgm:cxn modelId="{38D1B92D-617B-4ED5-BCFA-05D9BBF7698E}" type="presOf" srcId="{DA637D46-71ED-4680-B498-161314587FBF}" destId="{40752491-F232-4E0C-AE4A-7FF72C49EF76}" srcOrd="0" destOrd="0" presId="urn:microsoft.com/office/officeart/2005/8/layout/pList2#2"/>
    <dgm:cxn modelId="{9065E498-33EB-46FE-86FB-203DF7079A67}" srcId="{176A718F-05CA-41AD-A608-E9AAD5E18989}" destId="{95EE5CD5-E1CA-4320-89D3-A9ACF11E3BA4}" srcOrd="1" destOrd="0" parTransId="{F77294D1-323C-4F48-84FF-083C3235AE1C}" sibTransId="{DA637D46-71ED-4680-B498-161314587FBF}"/>
    <dgm:cxn modelId="{27A31314-3E62-452E-A572-CD27E2F6F453}" srcId="{176A718F-05CA-41AD-A608-E9AAD5E18989}" destId="{B14EED6D-3E5B-4636-9561-DE27B19375C8}" srcOrd="2" destOrd="0" parTransId="{B840196C-A57D-469D-B07B-4951168DB311}" sibTransId="{D51028AF-CC63-4620-8835-3B608A17282E}"/>
    <dgm:cxn modelId="{FBA3287C-3174-4768-90CC-DE768B61CF58}" type="presParOf" srcId="{2C8C91C9-9972-4856-BD73-F111827E25D2}" destId="{5A9654B9-69DF-4538-ACE4-A232AE2F5E2D}" srcOrd="0" destOrd="0" presId="urn:microsoft.com/office/officeart/2005/8/layout/pList2#2"/>
    <dgm:cxn modelId="{6B3C572E-ECE5-4A5A-977A-B2295EAFB980}" type="presParOf" srcId="{2C8C91C9-9972-4856-BD73-F111827E25D2}" destId="{63C3A449-BE92-43DA-AFA4-8562FA153063}" srcOrd="1" destOrd="0" presId="urn:microsoft.com/office/officeart/2005/8/layout/pList2#2"/>
    <dgm:cxn modelId="{EF4B2FB6-4C10-4433-8620-DD7E4CFDA8BA}" type="presParOf" srcId="{63C3A449-BE92-43DA-AFA4-8562FA153063}" destId="{C9760DB2-8552-4BCB-BA13-7FDAD3649BDA}" srcOrd="0" destOrd="0" presId="urn:microsoft.com/office/officeart/2005/8/layout/pList2#2"/>
    <dgm:cxn modelId="{96D0BE92-B8FD-46FE-A097-DA406D85D775}" type="presParOf" srcId="{C9760DB2-8552-4BCB-BA13-7FDAD3649BDA}" destId="{0E2631F0-456D-40BB-95ED-D3110BFD1958}" srcOrd="0" destOrd="0" presId="urn:microsoft.com/office/officeart/2005/8/layout/pList2#2"/>
    <dgm:cxn modelId="{3179F541-4D0F-4DEA-A875-3A008B3B1FA5}" type="presParOf" srcId="{C9760DB2-8552-4BCB-BA13-7FDAD3649BDA}" destId="{3BA13196-C523-4795-8301-7EE4257DAD0F}" srcOrd="1" destOrd="0" presId="urn:microsoft.com/office/officeart/2005/8/layout/pList2#2"/>
    <dgm:cxn modelId="{D6C50D56-BD2C-4BB2-82D6-81253A11EB1E}" type="presParOf" srcId="{C9760DB2-8552-4BCB-BA13-7FDAD3649BDA}" destId="{DF5A5869-8215-4581-9BAA-BDB014B4F675}" srcOrd="2" destOrd="0" presId="urn:microsoft.com/office/officeart/2005/8/layout/pList2#2"/>
    <dgm:cxn modelId="{1E317C23-ACF2-4C61-A3B1-12DE64593D2C}" type="presParOf" srcId="{63C3A449-BE92-43DA-AFA4-8562FA153063}" destId="{6AC4289E-20CF-40A5-8A12-5F06D2C9810B}" srcOrd="1" destOrd="0" presId="urn:microsoft.com/office/officeart/2005/8/layout/pList2#2"/>
    <dgm:cxn modelId="{EFFAB9F8-F552-4405-BFF0-07A7BC74A058}" type="presParOf" srcId="{63C3A449-BE92-43DA-AFA4-8562FA153063}" destId="{1A36564A-1CCF-4A68-9FD1-E64A9CE61125}" srcOrd="2" destOrd="0" presId="urn:microsoft.com/office/officeart/2005/8/layout/pList2#2"/>
    <dgm:cxn modelId="{BE242F6B-2B29-4348-8344-23B83EE69F3B}" type="presParOf" srcId="{1A36564A-1CCF-4A68-9FD1-E64A9CE61125}" destId="{911B9D16-2789-4C0B-A248-6E6C938E93B6}" srcOrd="0" destOrd="0" presId="urn:microsoft.com/office/officeart/2005/8/layout/pList2#2"/>
    <dgm:cxn modelId="{A40ACCC6-4FF0-49E8-B305-85353D6BDD3E}" type="presParOf" srcId="{1A36564A-1CCF-4A68-9FD1-E64A9CE61125}" destId="{D3471D86-BE25-4952-A0CE-690B3D449EA2}" srcOrd="1" destOrd="0" presId="urn:microsoft.com/office/officeart/2005/8/layout/pList2#2"/>
    <dgm:cxn modelId="{B2534FBF-3143-4A84-A806-BF2A882D23F4}" type="presParOf" srcId="{1A36564A-1CCF-4A68-9FD1-E64A9CE61125}" destId="{0856ABAD-8DC7-4D90-A5E6-133E9F90E83A}" srcOrd="2" destOrd="0" presId="urn:microsoft.com/office/officeart/2005/8/layout/pList2#2"/>
    <dgm:cxn modelId="{EF02D317-73E1-459A-9718-9D808D80D8F1}" type="presParOf" srcId="{63C3A449-BE92-43DA-AFA4-8562FA153063}" destId="{40752491-F232-4E0C-AE4A-7FF72C49EF76}" srcOrd="3" destOrd="0" presId="urn:microsoft.com/office/officeart/2005/8/layout/pList2#2"/>
    <dgm:cxn modelId="{8D29A425-D6F2-4F97-BDC5-882B816AB6CB}" type="presParOf" srcId="{63C3A449-BE92-43DA-AFA4-8562FA153063}" destId="{BA6C9BED-F37D-47FD-9E34-1CBA1A467E52}" srcOrd="4" destOrd="0" presId="urn:microsoft.com/office/officeart/2005/8/layout/pList2#2"/>
    <dgm:cxn modelId="{B31F06C7-5245-40AE-91C8-679501B218FB}" type="presParOf" srcId="{BA6C9BED-F37D-47FD-9E34-1CBA1A467E52}" destId="{286169D9-CA62-4F21-9AF8-F764142D7C20}" srcOrd="0" destOrd="0" presId="urn:microsoft.com/office/officeart/2005/8/layout/pList2#2"/>
    <dgm:cxn modelId="{9ED10052-3912-4FBE-9A1C-95E9D771895D}" type="presParOf" srcId="{BA6C9BED-F37D-47FD-9E34-1CBA1A467E52}" destId="{AAE5BE72-0CE6-4BA5-9693-D2ED803C735D}" srcOrd="1" destOrd="0" presId="urn:microsoft.com/office/officeart/2005/8/layout/pList2#2"/>
    <dgm:cxn modelId="{00C22430-F2DD-44C4-A63C-4CDF2C52F80A}" type="presParOf" srcId="{BA6C9BED-F37D-47FD-9E34-1CBA1A467E52}" destId="{E6BE86BF-F41E-469A-BC3D-688C3CD6F69F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4D0C2-0014-4263-BCA3-E2B9493F4A45}" type="doc">
      <dgm:prSet loTypeId="urn:microsoft.com/office/officeart/2005/8/layout/chevron1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E0079191-EEEB-4708-8D11-246DB3C51AD4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</a:rPr>
            <a:t>(5) BEST PRACTISES</a:t>
          </a:r>
          <a:endParaRPr lang="pl-PL" sz="1400" b="1" dirty="0">
            <a:solidFill>
              <a:srgbClr val="C00000"/>
            </a:solidFill>
          </a:endParaRPr>
        </a:p>
      </dgm:t>
    </dgm:pt>
    <dgm:pt modelId="{F879A6C7-D9B0-435D-BF71-B9D132E7CDCB}" type="parTrans" cxnId="{E2329C32-2B36-4FB0-9B64-B8FF4F72C9EC}">
      <dgm:prSet/>
      <dgm:spPr/>
      <dgm:t>
        <a:bodyPr/>
        <a:lstStyle/>
        <a:p>
          <a:endParaRPr lang="pl-PL" sz="1400"/>
        </a:p>
      </dgm:t>
    </dgm:pt>
    <dgm:pt modelId="{91F8C2BE-CC7B-4594-9BC7-C340566C91AE}" type="sibTrans" cxnId="{E2329C32-2B36-4FB0-9B64-B8FF4F72C9EC}">
      <dgm:prSet/>
      <dgm:spPr/>
      <dgm:t>
        <a:bodyPr/>
        <a:lstStyle/>
        <a:p>
          <a:endParaRPr lang="pl-PL" sz="1400"/>
        </a:p>
      </dgm:t>
    </dgm:pt>
    <dgm:pt modelId="{4A150F1D-A311-4511-A101-4AE90C87ACD9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</a:rPr>
            <a:t>(6) </a:t>
          </a:r>
          <a:r>
            <a:rPr lang="en-US" sz="1400" b="1" dirty="0" smtClean="0">
              <a:solidFill>
                <a:srgbClr val="C00000"/>
              </a:solidFill>
            </a:rPr>
            <a:t>DISSEMINATION</a:t>
          </a:r>
          <a:r>
            <a:rPr lang="en-US" sz="1400" dirty="0" smtClean="0">
              <a:solidFill>
                <a:srgbClr val="C00000"/>
              </a:solidFill>
            </a:rPr>
            <a:t> </a:t>
          </a:r>
          <a:endParaRPr lang="pl-PL" sz="1400" b="1" dirty="0">
            <a:solidFill>
              <a:srgbClr val="C00000"/>
            </a:solidFill>
          </a:endParaRPr>
        </a:p>
      </dgm:t>
    </dgm:pt>
    <dgm:pt modelId="{F4208D57-E228-4208-8A35-2C6A24880A44}" type="parTrans" cxnId="{307C373E-BEC2-431F-82A6-D2DD70B07547}">
      <dgm:prSet/>
      <dgm:spPr/>
      <dgm:t>
        <a:bodyPr/>
        <a:lstStyle/>
        <a:p>
          <a:endParaRPr lang="pl-PL" sz="1400"/>
        </a:p>
      </dgm:t>
    </dgm:pt>
    <dgm:pt modelId="{5E5CCD30-6911-4879-91A2-5AD000E7A5E9}" type="sibTrans" cxnId="{307C373E-BEC2-431F-82A6-D2DD70B07547}">
      <dgm:prSet/>
      <dgm:spPr/>
      <dgm:t>
        <a:bodyPr/>
        <a:lstStyle/>
        <a:p>
          <a:endParaRPr lang="pl-PL" sz="1400"/>
        </a:p>
      </dgm:t>
    </dgm:pt>
    <dgm:pt modelId="{1453EEF2-3682-4189-97AC-89B50B64E9A9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</a:rPr>
            <a:t>(7) EVALUATION</a:t>
          </a:r>
          <a:endParaRPr lang="pl-PL" sz="1400" b="1" dirty="0">
            <a:solidFill>
              <a:srgbClr val="C00000"/>
            </a:solidFill>
          </a:endParaRPr>
        </a:p>
      </dgm:t>
    </dgm:pt>
    <dgm:pt modelId="{4C2EE438-81EC-4590-98C0-130D854493C6}" type="parTrans" cxnId="{6FFADBD4-878D-43DB-B262-B0D49219B6AE}">
      <dgm:prSet/>
      <dgm:spPr/>
      <dgm:t>
        <a:bodyPr/>
        <a:lstStyle/>
        <a:p>
          <a:endParaRPr lang="pl-PL" sz="1400"/>
        </a:p>
      </dgm:t>
    </dgm:pt>
    <dgm:pt modelId="{8BC7E805-9574-4D25-8612-5A891E229C4D}" type="sibTrans" cxnId="{6FFADBD4-878D-43DB-B262-B0D49219B6AE}">
      <dgm:prSet/>
      <dgm:spPr/>
      <dgm:t>
        <a:bodyPr/>
        <a:lstStyle/>
        <a:p>
          <a:endParaRPr lang="pl-PL" sz="1400"/>
        </a:p>
      </dgm:t>
    </dgm:pt>
    <dgm:pt modelId="{6BD1CCA5-5D5E-4DF4-B5A8-082BB5B3A945}">
      <dgm:prSet custT="1"/>
      <dgm:spPr/>
      <dgm:t>
        <a:bodyPr/>
        <a:lstStyle/>
        <a:p>
          <a:endParaRPr lang="pl-PL" sz="1400" dirty="0"/>
        </a:p>
      </dgm:t>
    </dgm:pt>
    <dgm:pt modelId="{2E269B72-E476-4E19-884B-80F39202BF71}" type="parTrans" cxnId="{56050D53-2C23-40FD-956C-CA428B48636F}">
      <dgm:prSet/>
      <dgm:spPr/>
      <dgm:t>
        <a:bodyPr/>
        <a:lstStyle/>
        <a:p>
          <a:endParaRPr lang="pl-PL" sz="1400"/>
        </a:p>
      </dgm:t>
    </dgm:pt>
    <dgm:pt modelId="{4656D2A2-0350-420E-9D47-D6415F7E1B35}" type="sibTrans" cxnId="{56050D53-2C23-40FD-956C-CA428B48636F}">
      <dgm:prSet/>
      <dgm:spPr/>
      <dgm:t>
        <a:bodyPr/>
        <a:lstStyle/>
        <a:p>
          <a:endParaRPr lang="pl-PL" sz="1400"/>
        </a:p>
      </dgm:t>
    </dgm:pt>
    <dgm:pt modelId="{02A7C493-E672-42DE-9E62-CAF7CD49D597}">
      <dgm:prSet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</a:rPr>
            <a:t>(8) IMPLEMENTATION</a:t>
          </a:r>
        </a:p>
      </dgm:t>
    </dgm:pt>
    <dgm:pt modelId="{873758D2-DEF7-4CE2-A996-0EEBF1C98347}" type="parTrans" cxnId="{1A87A1B8-BEB3-4A3B-8694-F6077B696A45}">
      <dgm:prSet/>
      <dgm:spPr/>
      <dgm:t>
        <a:bodyPr/>
        <a:lstStyle/>
        <a:p>
          <a:endParaRPr lang="pl-PL" sz="1400"/>
        </a:p>
      </dgm:t>
    </dgm:pt>
    <dgm:pt modelId="{7CE91B84-58C3-430B-9D91-F33A6A3AE2B9}" type="sibTrans" cxnId="{1A87A1B8-BEB3-4A3B-8694-F6077B696A45}">
      <dgm:prSet/>
      <dgm:spPr/>
      <dgm:t>
        <a:bodyPr/>
        <a:lstStyle/>
        <a:p>
          <a:endParaRPr lang="pl-PL" sz="1400"/>
        </a:p>
      </dgm:t>
    </dgm:pt>
    <dgm:pt modelId="{8529F59D-F0DB-4ADD-A23E-1390A6E68FDA}" type="pres">
      <dgm:prSet presAssocID="{9BA4D0C2-0014-4263-BCA3-E2B9493F4A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0C9871-723E-4FBE-B23E-BB2CA8149EDA}" type="pres">
      <dgm:prSet presAssocID="{E0079191-EEEB-4708-8D11-246DB3C51AD4}" presName="composite" presStyleCnt="0"/>
      <dgm:spPr/>
    </dgm:pt>
    <dgm:pt modelId="{33C10702-DBC6-4296-B22E-C5AA6EF4223A}" type="pres">
      <dgm:prSet presAssocID="{E0079191-EEEB-4708-8D11-246DB3C51AD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65DA61-7DB1-491B-89D5-99374C6115BD}" type="pres">
      <dgm:prSet presAssocID="{E0079191-EEEB-4708-8D11-246DB3C51AD4}" presName="desTx" presStyleLbl="revTx" presStyleIdx="0" presStyleCnt="1">
        <dgm:presLayoutVars>
          <dgm:bulletEnabled val="1"/>
        </dgm:presLayoutVars>
      </dgm:prSet>
      <dgm:spPr/>
    </dgm:pt>
    <dgm:pt modelId="{F66B73D4-529E-42BF-ADE3-614E0FF8C0F5}" type="pres">
      <dgm:prSet presAssocID="{91F8C2BE-CC7B-4594-9BC7-C340566C91AE}" presName="space" presStyleCnt="0"/>
      <dgm:spPr/>
    </dgm:pt>
    <dgm:pt modelId="{E0332A10-7DB9-4124-978F-427487EBABDE}" type="pres">
      <dgm:prSet presAssocID="{4A150F1D-A311-4511-A101-4AE90C87ACD9}" presName="composite" presStyleCnt="0"/>
      <dgm:spPr/>
    </dgm:pt>
    <dgm:pt modelId="{F46BEC3B-1AFA-4E14-AAAA-E7469C9F5968}" type="pres">
      <dgm:prSet presAssocID="{4A150F1D-A311-4511-A101-4AE90C87ACD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028063-E815-4ACB-892B-848C5DB108C5}" type="pres">
      <dgm:prSet presAssocID="{4A150F1D-A311-4511-A101-4AE90C87ACD9}" presName="desTx" presStyleLbl="revTx" presStyleIdx="0" presStyleCnt="1">
        <dgm:presLayoutVars>
          <dgm:bulletEnabled val="1"/>
        </dgm:presLayoutVars>
      </dgm:prSet>
      <dgm:spPr/>
    </dgm:pt>
    <dgm:pt modelId="{75C8F7E2-4A9D-44E6-B44D-90AE0959154E}" type="pres">
      <dgm:prSet presAssocID="{5E5CCD30-6911-4879-91A2-5AD000E7A5E9}" presName="space" presStyleCnt="0"/>
      <dgm:spPr/>
    </dgm:pt>
    <dgm:pt modelId="{C912CFBC-E7E6-4B92-9A38-4ED200694AF6}" type="pres">
      <dgm:prSet presAssocID="{1453EEF2-3682-4189-97AC-89B50B64E9A9}" presName="composite" presStyleCnt="0"/>
      <dgm:spPr/>
    </dgm:pt>
    <dgm:pt modelId="{12D49168-C643-4B7B-843B-D12FC18350A0}" type="pres">
      <dgm:prSet presAssocID="{1453EEF2-3682-4189-97AC-89B50B64E9A9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8CC915-C0EC-47AF-A31F-B678EC863FCA}" type="pres">
      <dgm:prSet presAssocID="{1453EEF2-3682-4189-97AC-89B50B64E9A9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428062-12A5-443E-ACDE-3BD8109C2ABD}" type="pres">
      <dgm:prSet presAssocID="{8BC7E805-9574-4D25-8612-5A891E229C4D}" presName="space" presStyleCnt="0"/>
      <dgm:spPr/>
    </dgm:pt>
    <dgm:pt modelId="{B67A7A3C-3A05-42D6-BF3D-3C845EC20A95}" type="pres">
      <dgm:prSet presAssocID="{02A7C493-E672-42DE-9E62-CAF7CD49D597}" presName="composite" presStyleCnt="0"/>
      <dgm:spPr/>
    </dgm:pt>
    <dgm:pt modelId="{ED2FBD67-6C4C-41F1-8F37-C53F87655131}" type="pres">
      <dgm:prSet presAssocID="{02A7C493-E672-42DE-9E62-CAF7CD49D597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E8AA34-AA74-440B-8829-F3F5D959B148}" type="pres">
      <dgm:prSet presAssocID="{02A7C493-E672-42DE-9E62-CAF7CD49D597}" presName="desTx" presStyleLbl="revTx" presStyleIdx="0" presStyleCnt="1">
        <dgm:presLayoutVars>
          <dgm:bulletEnabled val="1"/>
        </dgm:presLayoutVars>
      </dgm:prSet>
      <dgm:spPr/>
    </dgm:pt>
  </dgm:ptLst>
  <dgm:cxnLst>
    <dgm:cxn modelId="{D36BA379-24CF-4CF4-B037-414D8414D369}" type="presOf" srcId="{02A7C493-E672-42DE-9E62-CAF7CD49D597}" destId="{ED2FBD67-6C4C-41F1-8F37-C53F87655131}" srcOrd="0" destOrd="0" presId="urn:microsoft.com/office/officeart/2005/8/layout/chevron1"/>
    <dgm:cxn modelId="{52C45B64-5A40-4533-8EE1-BD54A42FD7B0}" type="presOf" srcId="{1453EEF2-3682-4189-97AC-89B50B64E9A9}" destId="{12D49168-C643-4B7B-843B-D12FC18350A0}" srcOrd="0" destOrd="0" presId="urn:microsoft.com/office/officeart/2005/8/layout/chevron1"/>
    <dgm:cxn modelId="{65A4B52A-11E8-4D03-B4AC-48F4B8BC9E8E}" type="presOf" srcId="{9BA4D0C2-0014-4263-BCA3-E2B9493F4A45}" destId="{8529F59D-F0DB-4ADD-A23E-1390A6E68FDA}" srcOrd="0" destOrd="0" presId="urn:microsoft.com/office/officeart/2005/8/layout/chevron1"/>
    <dgm:cxn modelId="{56050D53-2C23-40FD-956C-CA428B48636F}" srcId="{1453EEF2-3682-4189-97AC-89B50B64E9A9}" destId="{6BD1CCA5-5D5E-4DF4-B5A8-082BB5B3A945}" srcOrd="0" destOrd="0" parTransId="{2E269B72-E476-4E19-884B-80F39202BF71}" sibTransId="{4656D2A2-0350-420E-9D47-D6415F7E1B35}"/>
    <dgm:cxn modelId="{1A87A1B8-BEB3-4A3B-8694-F6077B696A45}" srcId="{9BA4D0C2-0014-4263-BCA3-E2B9493F4A45}" destId="{02A7C493-E672-42DE-9E62-CAF7CD49D597}" srcOrd="3" destOrd="0" parTransId="{873758D2-DEF7-4CE2-A996-0EEBF1C98347}" sibTransId="{7CE91B84-58C3-430B-9D91-F33A6A3AE2B9}"/>
    <dgm:cxn modelId="{E2329C32-2B36-4FB0-9B64-B8FF4F72C9EC}" srcId="{9BA4D0C2-0014-4263-BCA3-E2B9493F4A45}" destId="{E0079191-EEEB-4708-8D11-246DB3C51AD4}" srcOrd="0" destOrd="0" parTransId="{F879A6C7-D9B0-435D-BF71-B9D132E7CDCB}" sibTransId="{91F8C2BE-CC7B-4594-9BC7-C340566C91AE}"/>
    <dgm:cxn modelId="{307C373E-BEC2-431F-82A6-D2DD70B07547}" srcId="{9BA4D0C2-0014-4263-BCA3-E2B9493F4A45}" destId="{4A150F1D-A311-4511-A101-4AE90C87ACD9}" srcOrd="1" destOrd="0" parTransId="{F4208D57-E228-4208-8A35-2C6A24880A44}" sibTransId="{5E5CCD30-6911-4879-91A2-5AD000E7A5E9}"/>
    <dgm:cxn modelId="{AFC0A4B4-E80D-410A-A5C0-410F608E7815}" type="presOf" srcId="{4A150F1D-A311-4511-A101-4AE90C87ACD9}" destId="{F46BEC3B-1AFA-4E14-AAAA-E7469C9F5968}" srcOrd="0" destOrd="0" presId="urn:microsoft.com/office/officeart/2005/8/layout/chevron1"/>
    <dgm:cxn modelId="{9F981642-D0DB-4B87-B65C-2E3B833A3860}" type="presOf" srcId="{E0079191-EEEB-4708-8D11-246DB3C51AD4}" destId="{33C10702-DBC6-4296-B22E-C5AA6EF4223A}" srcOrd="0" destOrd="0" presId="urn:microsoft.com/office/officeart/2005/8/layout/chevron1"/>
    <dgm:cxn modelId="{98C6D30A-D9A9-41CD-A86C-88325634921A}" type="presOf" srcId="{6BD1CCA5-5D5E-4DF4-B5A8-082BB5B3A945}" destId="{DD8CC915-C0EC-47AF-A31F-B678EC863FCA}" srcOrd="0" destOrd="0" presId="urn:microsoft.com/office/officeart/2005/8/layout/chevron1"/>
    <dgm:cxn modelId="{6FFADBD4-878D-43DB-B262-B0D49219B6AE}" srcId="{9BA4D0C2-0014-4263-BCA3-E2B9493F4A45}" destId="{1453EEF2-3682-4189-97AC-89B50B64E9A9}" srcOrd="2" destOrd="0" parTransId="{4C2EE438-81EC-4590-98C0-130D854493C6}" sibTransId="{8BC7E805-9574-4D25-8612-5A891E229C4D}"/>
    <dgm:cxn modelId="{380CF62A-3018-428A-BA80-91C346F99CC9}" type="presParOf" srcId="{8529F59D-F0DB-4ADD-A23E-1390A6E68FDA}" destId="{170C9871-723E-4FBE-B23E-BB2CA8149EDA}" srcOrd="0" destOrd="0" presId="urn:microsoft.com/office/officeart/2005/8/layout/chevron1"/>
    <dgm:cxn modelId="{E447EF00-161F-4D49-ACC5-FA7D66990F4D}" type="presParOf" srcId="{170C9871-723E-4FBE-B23E-BB2CA8149EDA}" destId="{33C10702-DBC6-4296-B22E-C5AA6EF4223A}" srcOrd="0" destOrd="0" presId="urn:microsoft.com/office/officeart/2005/8/layout/chevron1"/>
    <dgm:cxn modelId="{8BF8051F-F1AB-4DC6-9F49-CB1CB6064E7B}" type="presParOf" srcId="{170C9871-723E-4FBE-B23E-BB2CA8149EDA}" destId="{0065DA61-7DB1-491B-89D5-99374C6115BD}" srcOrd="1" destOrd="0" presId="urn:microsoft.com/office/officeart/2005/8/layout/chevron1"/>
    <dgm:cxn modelId="{01C3625A-9C15-4E81-8616-EA681691AE5F}" type="presParOf" srcId="{8529F59D-F0DB-4ADD-A23E-1390A6E68FDA}" destId="{F66B73D4-529E-42BF-ADE3-614E0FF8C0F5}" srcOrd="1" destOrd="0" presId="urn:microsoft.com/office/officeart/2005/8/layout/chevron1"/>
    <dgm:cxn modelId="{7677CADE-1B2B-4D6F-92DD-3DBE59C26D76}" type="presParOf" srcId="{8529F59D-F0DB-4ADD-A23E-1390A6E68FDA}" destId="{E0332A10-7DB9-4124-978F-427487EBABDE}" srcOrd="2" destOrd="0" presId="urn:microsoft.com/office/officeart/2005/8/layout/chevron1"/>
    <dgm:cxn modelId="{E16D2B49-E227-4318-9372-98B63087D3A2}" type="presParOf" srcId="{E0332A10-7DB9-4124-978F-427487EBABDE}" destId="{F46BEC3B-1AFA-4E14-AAAA-E7469C9F5968}" srcOrd="0" destOrd="0" presId="urn:microsoft.com/office/officeart/2005/8/layout/chevron1"/>
    <dgm:cxn modelId="{84D9647C-495E-49B9-92D8-16141AAD69B0}" type="presParOf" srcId="{E0332A10-7DB9-4124-978F-427487EBABDE}" destId="{16028063-E815-4ACB-892B-848C5DB108C5}" srcOrd="1" destOrd="0" presId="urn:microsoft.com/office/officeart/2005/8/layout/chevron1"/>
    <dgm:cxn modelId="{BF6685DD-0569-4D41-AD01-0BE3FEAF0C78}" type="presParOf" srcId="{8529F59D-F0DB-4ADD-A23E-1390A6E68FDA}" destId="{75C8F7E2-4A9D-44E6-B44D-90AE0959154E}" srcOrd="3" destOrd="0" presId="urn:microsoft.com/office/officeart/2005/8/layout/chevron1"/>
    <dgm:cxn modelId="{112486D2-120E-411A-B0BC-303F999029E8}" type="presParOf" srcId="{8529F59D-F0DB-4ADD-A23E-1390A6E68FDA}" destId="{C912CFBC-E7E6-4B92-9A38-4ED200694AF6}" srcOrd="4" destOrd="0" presId="urn:microsoft.com/office/officeart/2005/8/layout/chevron1"/>
    <dgm:cxn modelId="{3165D369-9BA3-40DC-9551-10253390D8F1}" type="presParOf" srcId="{C912CFBC-E7E6-4B92-9A38-4ED200694AF6}" destId="{12D49168-C643-4B7B-843B-D12FC18350A0}" srcOrd="0" destOrd="0" presId="urn:microsoft.com/office/officeart/2005/8/layout/chevron1"/>
    <dgm:cxn modelId="{C6E439E0-CE05-4EB4-A79E-366C0D1C640E}" type="presParOf" srcId="{C912CFBC-E7E6-4B92-9A38-4ED200694AF6}" destId="{DD8CC915-C0EC-47AF-A31F-B678EC863FCA}" srcOrd="1" destOrd="0" presId="urn:microsoft.com/office/officeart/2005/8/layout/chevron1"/>
    <dgm:cxn modelId="{2B4B7CD8-7392-4E5C-A4CC-9F2E8866CF25}" type="presParOf" srcId="{8529F59D-F0DB-4ADD-A23E-1390A6E68FDA}" destId="{37428062-12A5-443E-ACDE-3BD8109C2ABD}" srcOrd="5" destOrd="0" presId="urn:microsoft.com/office/officeart/2005/8/layout/chevron1"/>
    <dgm:cxn modelId="{327FE37D-32FC-4EB9-A38A-8A112EB71CCD}" type="presParOf" srcId="{8529F59D-F0DB-4ADD-A23E-1390A6E68FDA}" destId="{B67A7A3C-3A05-42D6-BF3D-3C845EC20A95}" srcOrd="6" destOrd="0" presId="urn:microsoft.com/office/officeart/2005/8/layout/chevron1"/>
    <dgm:cxn modelId="{F8BDFFF2-AB83-4D7A-B991-E03F6594356F}" type="presParOf" srcId="{B67A7A3C-3A05-42D6-BF3D-3C845EC20A95}" destId="{ED2FBD67-6C4C-41F1-8F37-C53F87655131}" srcOrd="0" destOrd="0" presId="urn:microsoft.com/office/officeart/2005/8/layout/chevron1"/>
    <dgm:cxn modelId="{FE77179C-48A8-424C-BB24-FE07D6CCDE6D}" type="presParOf" srcId="{B67A7A3C-3A05-42D6-BF3D-3C845EC20A95}" destId="{EFE8AA34-AA74-440B-8829-F3F5D959B148}" srcOrd="1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6229F-322A-4592-801C-EBBB33A0EB8D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A96E27DB-DBDB-4BF3-9DA0-93115E59CFAC}">
      <dgm:prSet phldrT="[Tekst]" custT="1"/>
      <dgm:spPr/>
      <dgm:t>
        <a:bodyPr/>
        <a:lstStyle/>
        <a:p>
          <a:r>
            <a:rPr lang="pl-PL" sz="1800" b="1" dirty="0" smtClean="0"/>
            <a:t>2. </a:t>
          </a:r>
          <a:r>
            <a:rPr lang="pl-PL" sz="2000" b="1" dirty="0" smtClean="0"/>
            <a:t>Performance</a:t>
          </a:r>
          <a:endParaRPr lang="pl-PL" sz="1800" b="1" dirty="0"/>
        </a:p>
      </dgm:t>
    </dgm:pt>
    <dgm:pt modelId="{719B0A03-FB57-4C37-8358-DA27D4A52C4D}" type="parTrans" cxnId="{C947DBA9-AAB9-4173-AB7D-6080D768B329}">
      <dgm:prSet/>
      <dgm:spPr/>
      <dgm:t>
        <a:bodyPr/>
        <a:lstStyle/>
        <a:p>
          <a:endParaRPr lang="pl-PL"/>
        </a:p>
      </dgm:t>
    </dgm:pt>
    <dgm:pt modelId="{DA68BE7E-76BC-491F-840B-ABCE73AC1259}" type="sibTrans" cxnId="{C947DBA9-AAB9-4173-AB7D-6080D768B329}">
      <dgm:prSet/>
      <dgm:spPr/>
      <dgm:t>
        <a:bodyPr/>
        <a:lstStyle/>
        <a:p>
          <a:endParaRPr lang="pl-PL"/>
        </a:p>
      </dgm:t>
    </dgm:pt>
    <dgm:pt modelId="{882184AB-FE08-454E-A76F-C9A712A60AB2}">
      <dgm:prSet phldrT="[Tekst]" custT="1"/>
      <dgm:spPr/>
      <dgm:t>
        <a:bodyPr/>
        <a:lstStyle/>
        <a:p>
          <a:r>
            <a:rPr lang="pl-PL" sz="2000" b="1" dirty="0" smtClean="0"/>
            <a:t>3. Gap </a:t>
          </a:r>
          <a:r>
            <a:rPr lang="pl-PL" sz="2000" b="1" dirty="0" err="1" smtClean="0"/>
            <a:t>closing</a:t>
          </a:r>
          <a:endParaRPr lang="pl-PL" sz="2000" b="1" dirty="0"/>
        </a:p>
      </dgm:t>
    </dgm:pt>
    <dgm:pt modelId="{D5EBC4D9-05D1-4600-B410-958B99CDD3E7}" type="parTrans" cxnId="{F06D015C-5B9A-4218-B8E5-680FE6F2AD35}">
      <dgm:prSet/>
      <dgm:spPr/>
      <dgm:t>
        <a:bodyPr/>
        <a:lstStyle/>
        <a:p>
          <a:endParaRPr lang="pl-PL"/>
        </a:p>
      </dgm:t>
    </dgm:pt>
    <dgm:pt modelId="{B096A22E-36D5-4297-AAAC-BCF08A2C1A04}" type="sibTrans" cxnId="{F06D015C-5B9A-4218-B8E5-680FE6F2AD35}">
      <dgm:prSet/>
      <dgm:spPr/>
      <dgm:t>
        <a:bodyPr/>
        <a:lstStyle/>
        <a:p>
          <a:endParaRPr lang="pl-PL"/>
        </a:p>
      </dgm:t>
    </dgm:pt>
    <dgm:pt modelId="{AC0454A6-728F-4FF6-B406-8A7E009EEB0D}">
      <dgm:prSet phldrT="[Tekst]" custT="1"/>
      <dgm:spPr/>
      <dgm:t>
        <a:bodyPr/>
        <a:lstStyle/>
        <a:p>
          <a:r>
            <a:rPr lang="pl-PL" sz="2000" b="1" dirty="0" smtClean="0"/>
            <a:t>1. Planning</a:t>
          </a:r>
          <a:endParaRPr lang="pl-PL" sz="2000" b="1" dirty="0"/>
        </a:p>
      </dgm:t>
    </dgm:pt>
    <dgm:pt modelId="{656203D5-B082-4132-AAEF-BF4D908BA214}" type="sibTrans" cxnId="{365554E0-D4D6-451E-99FA-4BB1F02746CD}">
      <dgm:prSet/>
      <dgm:spPr/>
      <dgm:t>
        <a:bodyPr/>
        <a:lstStyle/>
        <a:p>
          <a:endParaRPr lang="pl-PL"/>
        </a:p>
      </dgm:t>
    </dgm:pt>
    <dgm:pt modelId="{D1728438-2448-41B9-B3E6-E50A9B80B7D8}" type="parTrans" cxnId="{365554E0-D4D6-451E-99FA-4BB1F02746CD}">
      <dgm:prSet/>
      <dgm:spPr/>
      <dgm:t>
        <a:bodyPr/>
        <a:lstStyle/>
        <a:p>
          <a:endParaRPr lang="pl-PL"/>
        </a:p>
      </dgm:t>
    </dgm:pt>
    <dgm:pt modelId="{63BEB65B-7CBE-455E-AE11-8198CBCAC172}" type="pres">
      <dgm:prSet presAssocID="{8A96229F-322A-4592-801C-EBBB33A0EB8D}" presName="Name0" presStyleCnt="0">
        <dgm:presLayoutVars>
          <dgm:dir/>
          <dgm:resizeHandles val="exact"/>
        </dgm:presLayoutVars>
      </dgm:prSet>
      <dgm:spPr/>
    </dgm:pt>
    <dgm:pt modelId="{F4752E72-2492-494F-BA4D-3FB18E7F0AB7}" type="pres">
      <dgm:prSet presAssocID="{AC0454A6-728F-4FF6-B406-8A7E009EEB0D}" presName="parTxOnly" presStyleLbl="node1" presStyleIdx="0" presStyleCnt="3" custLinFactNeighborX="-572" custLinFactNeighborY="-12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8F22FF-1B94-4C4C-BEC8-D950B42C521F}" type="pres">
      <dgm:prSet presAssocID="{656203D5-B082-4132-AAEF-BF4D908BA214}" presName="parSpace" presStyleCnt="0"/>
      <dgm:spPr/>
    </dgm:pt>
    <dgm:pt modelId="{9C089130-C311-46EA-B0AD-394CEB88AB31}" type="pres">
      <dgm:prSet presAssocID="{A96E27DB-DBDB-4BF3-9DA0-93115E59CFA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83D303-1034-43A3-9332-34E0199A00A7}" type="pres">
      <dgm:prSet presAssocID="{DA68BE7E-76BC-491F-840B-ABCE73AC1259}" presName="parSpace" presStyleCnt="0"/>
      <dgm:spPr/>
    </dgm:pt>
    <dgm:pt modelId="{085162D2-95C0-4E91-BD2B-3BE27B30E035}" type="pres">
      <dgm:prSet presAssocID="{882184AB-FE08-454E-A76F-C9A712A60AB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6F3D8A-7CED-459B-B43D-B7461FD01494}" type="presOf" srcId="{882184AB-FE08-454E-A76F-C9A712A60AB2}" destId="{085162D2-95C0-4E91-BD2B-3BE27B30E035}" srcOrd="0" destOrd="0" presId="urn:microsoft.com/office/officeart/2005/8/layout/hChevron3"/>
    <dgm:cxn modelId="{365554E0-D4D6-451E-99FA-4BB1F02746CD}" srcId="{8A96229F-322A-4592-801C-EBBB33A0EB8D}" destId="{AC0454A6-728F-4FF6-B406-8A7E009EEB0D}" srcOrd="0" destOrd="0" parTransId="{D1728438-2448-41B9-B3E6-E50A9B80B7D8}" sibTransId="{656203D5-B082-4132-AAEF-BF4D908BA214}"/>
    <dgm:cxn modelId="{B580B3F2-92B7-440F-A092-9A72D6442C70}" type="presOf" srcId="{A96E27DB-DBDB-4BF3-9DA0-93115E59CFAC}" destId="{9C089130-C311-46EA-B0AD-394CEB88AB31}" srcOrd="0" destOrd="0" presId="urn:microsoft.com/office/officeart/2005/8/layout/hChevron3"/>
    <dgm:cxn modelId="{F06D015C-5B9A-4218-B8E5-680FE6F2AD35}" srcId="{8A96229F-322A-4592-801C-EBBB33A0EB8D}" destId="{882184AB-FE08-454E-A76F-C9A712A60AB2}" srcOrd="2" destOrd="0" parTransId="{D5EBC4D9-05D1-4600-B410-958B99CDD3E7}" sibTransId="{B096A22E-36D5-4297-AAAC-BCF08A2C1A04}"/>
    <dgm:cxn modelId="{0E34C41C-C817-4B20-B5E6-BB65C796B8AC}" type="presOf" srcId="{AC0454A6-728F-4FF6-B406-8A7E009EEB0D}" destId="{F4752E72-2492-494F-BA4D-3FB18E7F0AB7}" srcOrd="0" destOrd="0" presId="urn:microsoft.com/office/officeart/2005/8/layout/hChevron3"/>
    <dgm:cxn modelId="{C947DBA9-AAB9-4173-AB7D-6080D768B329}" srcId="{8A96229F-322A-4592-801C-EBBB33A0EB8D}" destId="{A96E27DB-DBDB-4BF3-9DA0-93115E59CFAC}" srcOrd="1" destOrd="0" parTransId="{719B0A03-FB57-4C37-8358-DA27D4A52C4D}" sibTransId="{DA68BE7E-76BC-491F-840B-ABCE73AC1259}"/>
    <dgm:cxn modelId="{940D6275-EC78-441E-81BB-D34576C4175E}" type="presOf" srcId="{8A96229F-322A-4592-801C-EBBB33A0EB8D}" destId="{63BEB65B-7CBE-455E-AE11-8198CBCAC172}" srcOrd="0" destOrd="0" presId="urn:microsoft.com/office/officeart/2005/8/layout/hChevron3"/>
    <dgm:cxn modelId="{AC2DA4C3-9F8D-4F6D-A07B-6CA6C9E77864}" type="presParOf" srcId="{63BEB65B-7CBE-455E-AE11-8198CBCAC172}" destId="{F4752E72-2492-494F-BA4D-3FB18E7F0AB7}" srcOrd="0" destOrd="0" presId="urn:microsoft.com/office/officeart/2005/8/layout/hChevron3"/>
    <dgm:cxn modelId="{AB421D83-B973-488A-A180-EF244D9C443B}" type="presParOf" srcId="{63BEB65B-7CBE-455E-AE11-8198CBCAC172}" destId="{6B8F22FF-1B94-4C4C-BEC8-D950B42C521F}" srcOrd="1" destOrd="0" presId="urn:microsoft.com/office/officeart/2005/8/layout/hChevron3"/>
    <dgm:cxn modelId="{98FF0846-5D9B-47BA-BAAE-4118BC00C231}" type="presParOf" srcId="{63BEB65B-7CBE-455E-AE11-8198CBCAC172}" destId="{9C089130-C311-46EA-B0AD-394CEB88AB31}" srcOrd="2" destOrd="0" presId="urn:microsoft.com/office/officeart/2005/8/layout/hChevron3"/>
    <dgm:cxn modelId="{4759709E-D122-4B3F-904E-98BF6D33FAE6}" type="presParOf" srcId="{63BEB65B-7CBE-455E-AE11-8198CBCAC172}" destId="{9983D303-1034-43A3-9332-34E0199A00A7}" srcOrd="3" destOrd="0" presId="urn:microsoft.com/office/officeart/2005/8/layout/hChevron3"/>
    <dgm:cxn modelId="{D4203D48-07D9-46E2-A7F8-077F4D0460CE}" type="presParOf" srcId="{63BEB65B-7CBE-455E-AE11-8198CBCAC172}" destId="{085162D2-95C0-4E91-BD2B-3BE27B30E03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C10702-DBC6-4296-B22E-C5AA6EF4223A}">
      <dsp:nvSpPr>
        <dsp:cNvPr id="0" name=""/>
        <dsp:cNvSpPr/>
      </dsp:nvSpPr>
      <dsp:spPr>
        <a:xfrm>
          <a:off x="6574" y="34927"/>
          <a:ext cx="2354956" cy="59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</a:rPr>
            <a:t>(1) PROBLEMS</a:t>
          </a:r>
          <a:endParaRPr lang="pl-PL" sz="1400" b="1" kern="1200" dirty="0">
            <a:solidFill>
              <a:srgbClr val="C00000"/>
            </a:solidFill>
          </a:endParaRPr>
        </a:p>
      </dsp:txBody>
      <dsp:txXfrm>
        <a:off x="6574" y="34927"/>
        <a:ext cx="2354956" cy="594000"/>
      </dsp:txXfrm>
    </dsp:sp>
    <dsp:sp modelId="{F46BEC3B-1AFA-4E14-AAAA-E7469C9F5968}">
      <dsp:nvSpPr>
        <dsp:cNvPr id="0" name=""/>
        <dsp:cNvSpPr/>
      </dsp:nvSpPr>
      <dsp:spPr>
        <a:xfrm>
          <a:off x="2145531" y="34927"/>
          <a:ext cx="2354956" cy="59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</a:rPr>
            <a:t>(2) ACTIVITIES</a:t>
          </a:r>
          <a:endParaRPr lang="pl-PL" sz="1400" b="1" kern="1200" dirty="0">
            <a:solidFill>
              <a:srgbClr val="C00000"/>
            </a:solidFill>
          </a:endParaRPr>
        </a:p>
      </dsp:txBody>
      <dsp:txXfrm>
        <a:off x="2145531" y="34927"/>
        <a:ext cx="2354956" cy="594000"/>
      </dsp:txXfrm>
    </dsp:sp>
    <dsp:sp modelId="{12D49168-C643-4B7B-843B-D12FC18350A0}">
      <dsp:nvSpPr>
        <dsp:cNvPr id="0" name=""/>
        <dsp:cNvSpPr/>
      </dsp:nvSpPr>
      <dsp:spPr>
        <a:xfrm>
          <a:off x="4284488" y="34927"/>
          <a:ext cx="2354956" cy="59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</a:rPr>
            <a:t>(3) </a:t>
          </a:r>
          <a:r>
            <a:rPr lang="pl-PL" sz="1400" b="1" kern="1200" dirty="0" smtClean="0">
              <a:solidFill>
                <a:srgbClr val="C00000"/>
              </a:solidFill>
            </a:rPr>
            <a:t> COMPANY PROJECTS</a:t>
          </a:r>
          <a:endParaRPr lang="pl-PL" sz="1400" b="1" kern="1200" dirty="0">
            <a:solidFill>
              <a:srgbClr val="C00000"/>
            </a:solidFill>
          </a:endParaRPr>
        </a:p>
      </dsp:txBody>
      <dsp:txXfrm>
        <a:off x="4284488" y="34927"/>
        <a:ext cx="2354956" cy="594000"/>
      </dsp:txXfrm>
    </dsp:sp>
    <dsp:sp modelId="{DD8CC915-C0EC-47AF-A31F-B678EC863FCA}">
      <dsp:nvSpPr>
        <dsp:cNvPr id="0" name=""/>
        <dsp:cNvSpPr/>
      </dsp:nvSpPr>
      <dsp:spPr>
        <a:xfrm>
          <a:off x="4284488" y="703177"/>
          <a:ext cx="1883965" cy="1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400" kern="1200" dirty="0"/>
        </a:p>
      </dsp:txBody>
      <dsp:txXfrm>
        <a:off x="4284488" y="703177"/>
        <a:ext cx="1883965" cy="198000"/>
      </dsp:txXfrm>
    </dsp:sp>
    <dsp:sp modelId="{ED2FBD67-6C4C-41F1-8F37-C53F87655131}">
      <dsp:nvSpPr>
        <dsp:cNvPr id="0" name=""/>
        <dsp:cNvSpPr/>
      </dsp:nvSpPr>
      <dsp:spPr>
        <a:xfrm>
          <a:off x="6423444" y="34927"/>
          <a:ext cx="2354956" cy="59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</a:rPr>
            <a:t>(4) WORKSHOPS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</a:rPr>
            <a:t>&amp; TOUR STUDIES</a:t>
          </a:r>
        </a:p>
      </dsp:txBody>
      <dsp:txXfrm>
        <a:off x="6423444" y="34927"/>
        <a:ext cx="2354956" cy="594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654B9-69DF-4538-ACE4-A232AE2F5E2D}">
      <dsp:nvSpPr>
        <dsp:cNvPr id="0" name=""/>
        <dsp:cNvSpPr/>
      </dsp:nvSpPr>
      <dsp:spPr>
        <a:xfrm>
          <a:off x="0" y="0"/>
          <a:ext cx="8280920" cy="13609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A5869-8215-4581-9BAA-BDB014B4F675}">
      <dsp:nvSpPr>
        <dsp:cNvPr id="0" name=""/>
        <dsp:cNvSpPr/>
      </dsp:nvSpPr>
      <dsp:spPr>
        <a:xfrm>
          <a:off x="598874" y="72006"/>
          <a:ext cx="1561079" cy="1216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631F0-456D-40BB-95ED-D3110BFD1958}">
      <dsp:nvSpPr>
        <dsp:cNvPr id="0" name=""/>
        <dsp:cNvSpPr/>
      </dsp:nvSpPr>
      <dsp:spPr>
        <a:xfrm rot="10800000">
          <a:off x="248672" y="1360951"/>
          <a:ext cx="2261483" cy="1663384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>
              <a:solidFill>
                <a:schemeClr val="tx1"/>
              </a:solidFill>
            </a:rPr>
            <a:t>Improving</a:t>
          </a:r>
          <a:r>
            <a:rPr lang="pl-PL" sz="1400" b="1" kern="1200" dirty="0" smtClean="0">
              <a:solidFill>
                <a:schemeClr val="tx1"/>
              </a:solidFill>
            </a:rPr>
            <a:t> energy </a:t>
          </a:r>
          <a:r>
            <a:rPr lang="pl-PL" sz="1400" b="1" kern="1200" dirty="0" err="1" smtClean="0">
              <a:solidFill>
                <a:schemeClr val="tx1"/>
              </a:solidFill>
            </a:rPr>
            <a:t>efficiency</a:t>
          </a:r>
          <a:r>
            <a:rPr lang="pl-PL" sz="1400" b="1" kern="1200" dirty="0" smtClean="0">
              <a:solidFill>
                <a:schemeClr val="tx1"/>
              </a:solidFill>
            </a:rPr>
            <a:t> of SME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/>
            <a:t>The</a:t>
          </a:r>
          <a:r>
            <a:rPr lang="pl-PL" sz="1400" b="1" kern="1200" dirty="0" smtClean="0"/>
            <a:t>  </a:t>
          </a:r>
          <a:r>
            <a:rPr lang="pl-PL" sz="1400" b="1" kern="1200" dirty="0" err="1" smtClean="0"/>
            <a:t>act</a:t>
          </a:r>
          <a:r>
            <a:rPr lang="pl-PL" sz="1400" b="1" kern="1200" dirty="0" smtClean="0"/>
            <a:t> on energy </a:t>
          </a:r>
          <a:r>
            <a:rPr lang="pl-PL" sz="1400" b="1" kern="1200" dirty="0" err="1" smtClean="0"/>
            <a:t>efficiency</a:t>
          </a:r>
          <a:r>
            <a:rPr lang="pl-PL" sz="1400" b="1" kern="1200" dirty="0" smtClean="0"/>
            <a:t> of 2011</a:t>
          </a:r>
          <a:endParaRPr lang="pl-PL" sz="1400" b="1" kern="1200" dirty="0"/>
        </a:p>
      </dsp:txBody>
      <dsp:txXfrm rot="10800000">
        <a:off x="248672" y="1360951"/>
        <a:ext cx="2261483" cy="1663384"/>
      </dsp:txXfrm>
    </dsp:sp>
    <dsp:sp modelId="{0856ABAD-8DC7-4D90-A5E6-133E9F90E83A}">
      <dsp:nvSpPr>
        <dsp:cNvPr id="0" name=""/>
        <dsp:cNvSpPr/>
      </dsp:nvSpPr>
      <dsp:spPr>
        <a:xfrm>
          <a:off x="3236703" y="72006"/>
          <a:ext cx="1807513" cy="1216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B9D16-2789-4C0B-A248-6E6C938E93B6}">
      <dsp:nvSpPr>
        <dsp:cNvPr id="0" name=""/>
        <dsp:cNvSpPr/>
      </dsp:nvSpPr>
      <dsp:spPr>
        <a:xfrm rot="10800000">
          <a:off x="2736304" y="1360951"/>
          <a:ext cx="2808310" cy="1663384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>
              <a:solidFill>
                <a:schemeClr val="tx1"/>
              </a:solidFill>
            </a:rPr>
            <a:t>Effective</a:t>
          </a:r>
          <a:r>
            <a:rPr lang="pl-PL" sz="1400" b="1" kern="1200" dirty="0" smtClean="0">
              <a:solidFill>
                <a:schemeClr val="tx1"/>
              </a:solidFill>
            </a:rPr>
            <a:t> management of resources - waste and </a:t>
          </a:r>
          <a:r>
            <a:rPr lang="pl-PL" sz="1400" b="1" kern="1200" dirty="0" err="1" smtClean="0">
              <a:solidFill>
                <a:schemeClr val="tx1"/>
              </a:solidFill>
            </a:rPr>
            <a:t>emissions</a:t>
          </a:r>
          <a:endParaRPr lang="pl-PL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>
              <a:solidFill>
                <a:schemeClr val="bg1"/>
              </a:solidFill>
            </a:rPr>
            <a:t>The</a:t>
          </a:r>
          <a:r>
            <a:rPr lang="pl-PL" sz="1400" b="1" kern="1200" dirty="0" smtClean="0">
              <a:solidFill>
                <a:schemeClr val="bg1"/>
              </a:solidFill>
            </a:rPr>
            <a:t> waste </a:t>
          </a:r>
          <a:r>
            <a:rPr lang="pl-PL" sz="1400" b="1" kern="1200" dirty="0" err="1" smtClean="0">
              <a:solidFill>
                <a:schemeClr val="bg1"/>
              </a:solidFill>
            </a:rPr>
            <a:t>act</a:t>
          </a:r>
          <a:r>
            <a:rPr lang="pl-PL" sz="1400" b="1" kern="1200" dirty="0" smtClean="0">
              <a:solidFill>
                <a:schemeClr val="bg1"/>
              </a:solidFill>
            </a:rPr>
            <a:t> of 2012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/>
            <a:t>The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act</a:t>
          </a:r>
          <a:r>
            <a:rPr lang="pl-PL" sz="1400" b="1" kern="1200" dirty="0" smtClean="0"/>
            <a:t> on packaging and packaging waste of</a:t>
          </a:r>
          <a:r>
            <a:rPr lang="pl-PL" sz="1400" b="1" kern="1200" dirty="0" smtClean="0">
              <a:solidFill>
                <a:schemeClr val="bg1"/>
              </a:solidFill>
            </a:rPr>
            <a:t> 2013  </a:t>
          </a:r>
          <a:endParaRPr lang="pl-PL" sz="1400" b="1" kern="1200" dirty="0">
            <a:solidFill>
              <a:schemeClr val="bg1"/>
            </a:solidFill>
          </a:endParaRPr>
        </a:p>
      </dsp:txBody>
      <dsp:txXfrm rot="10800000">
        <a:off x="2736304" y="1360951"/>
        <a:ext cx="2808310" cy="1663384"/>
      </dsp:txXfrm>
    </dsp:sp>
    <dsp:sp modelId="{E6BE86BF-F41E-469A-BC3D-688C3CD6F69F}">
      <dsp:nvSpPr>
        <dsp:cNvPr id="0" name=""/>
        <dsp:cNvSpPr/>
      </dsp:nvSpPr>
      <dsp:spPr>
        <a:xfrm>
          <a:off x="6054025" y="72011"/>
          <a:ext cx="1786187" cy="12313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169D9-CA62-4F21-9AF8-F764142D7C20}">
      <dsp:nvSpPr>
        <dsp:cNvPr id="0" name=""/>
        <dsp:cNvSpPr/>
      </dsp:nvSpPr>
      <dsp:spPr>
        <a:xfrm rot="10800000">
          <a:off x="5770763" y="1360951"/>
          <a:ext cx="2261483" cy="16633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>
              <a:solidFill>
                <a:schemeClr val="tx1"/>
              </a:solidFill>
            </a:rPr>
            <a:t>Use</a:t>
          </a:r>
          <a:r>
            <a:rPr lang="pl-PL" sz="1400" b="1" kern="1200" dirty="0" smtClean="0">
              <a:solidFill>
                <a:schemeClr val="tx1"/>
              </a:solidFill>
            </a:rPr>
            <a:t> of </a:t>
          </a:r>
          <a:r>
            <a:rPr lang="pl-PL" sz="1400" b="1" kern="1200" dirty="0" err="1" smtClean="0">
              <a:solidFill>
                <a:schemeClr val="tx1"/>
              </a:solidFill>
            </a:rPr>
            <a:t>renewable</a:t>
          </a:r>
          <a:r>
            <a:rPr lang="pl-PL" sz="1400" b="1" kern="1200" dirty="0" smtClean="0">
              <a:solidFill>
                <a:schemeClr val="tx1"/>
              </a:solidFill>
            </a:rPr>
            <a:t> energy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/>
            <a:t>Directive</a:t>
          </a:r>
          <a:r>
            <a:rPr lang="pl-PL" sz="1400" b="1" kern="1200" dirty="0" smtClean="0"/>
            <a:t> 2009/28/EC on </a:t>
          </a:r>
          <a:r>
            <a:rPr lang="pl-PL" sz="1400" b="1" kern="1200" dirty="0" err="1" smtClean="0"/>
            <a:t>promotion</a:t>
          </a:r>
          <a:r>
            <a:rPr lang="pl-PL" sz="1400" b="1" kern="1200" dirty="0" smtClean="0"/>
            <a:t> of </a:t>
          </a:r>
          <a:r>
            <a:rPr lang="pl-PL" sz="1400" b="1" kern="1200" dirty="0" err="1" smtClean="0"/>
            <a:t>the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use</a:t>
          </a:r>
          <a:r>
            <a:rPr lang="pl-PL" sz="1400" b="1" kern="1200" dirty="0" smtClean="0"/>
            <a:t> of </a:t>
          </a:r>
          <a:r>
            <a:rPr lang="pl-PL" sz="1400" b="1" kern="1200" dirty="0" err="1" smtClean="0"/>
            <a:t>renewable</a:t>
          </a:r>
          <a:r>
            <a:rPr lang="pl-PL" sz="1400" b="1" kern="1200" dirty="0" smtClean="0"/>
            <a:t> energy </a:t>
          </a:r>
          <a:r>
            <a:rPr lang="pl-PL" sz="1400" b="1" kern="1200" dirty="0" err="1" smtClean="0"/>
            <a:t>sources</a:t>
          </a:r>
          <a:endParaRPr lang="pl-PL" sz="1400" b="1" kern="1200" dirty="0">
            <a:solidFill>
              <a:schemeClr val="tx1"/>
            </a:solidFill>
          </a:endParaRPr>
        </a:p>
      </dsp:txBody>
      <dsp:txXfrm rot="10800000">
        <a:off x="5770763" y="1360951"/>
        <a:ext cx="2261483" cy="16633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C10702-DBC6-4296-B22E-C5AA6EF4223A}">
      <dsp:nvSpPr>
        <dsp:cNvPr id="0" name=""/>
        <dsp:cNvSpPr/>
      </dsp:nvSpPr>
      <dsp:spPr>
        <a:xfrm>
          <a:off x="6574" y="38297"/>
          <a:ext cx="2354956" cy="540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</a:rPr>
            <a:t>(5) BEST PRACTISES</a:t>
          </a:r>
          <a:endParaRPr lang="pl-PL" sz="1400" b="1" kern="1200" dirty="0">
            <a:solidFill>
              <a:srgbClr val="C00000"/>
            </a:solidFill>
          </a:endParaRPr>
        </a:p>
      </dsp:txBody>
      <dsp:txXfrm>
        <a:off x="6574" y="38297"/>
        <a:ext cx="2354956" cy="540000"/>
      </dsp:txXfrm>
    </dsp:sp>
    <dsp:sp modelId="{F46BEC3B-1AFA-4E14-AAAA-E7469C9F5968}">
      <dsp:nvSpPr>
        <dsp:cNvPr id="0" name=""/>
        <dsp:cNvSpPr/>
      </dsp:nvSpPr>
      <dsp:spPr>
        <a:xfrm>
          <a:off x="2145531" y="38297"/>
          <a:ext cx="2354956" cy="540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</a:rPr>
            <a:t>(6) </a:t>
          </a:r>
          <a:r>
            <a:rPr lang="en-US" sz="1400" b="1" kern="1200" dirty="0" smtClean="0">
              <a:solidFill>
                <a:srgbClr val="C00000"/>
              </a:solidFill>
            </a:rPr>
            <a:t>DISSEMINATION</a:t>
          </a:r>
          <a:r>
            <a:rPr lang="en-US" sz="1400" kern="1200" dirty="0" smtClean="0">
              <a:solidFill>
                <a:srgbClr val="C00000"/>
              </a:solidFill>
            </a:rPr>
            <a:t> </a:t>
          </a:r>
          <a:endParaRPr lang="pl-PL" sz="1400" b="1" kern="1200" dirty="0">
            <a:solidFill>
              <a:srgbClr val="C00000"/>
            </a:solidFill>
          </a:endParaRPr>
        </a:p>
      </dsp:txBody>
      <dsp:txXfrm>
        <a:off x="2145531" y="38297"/>
        <a:ext cx="2354956" cy="540000"/>
      </dsp:txXfrm>
    </dsp:sp>
    <dsp:sp modelId="{12D49168-C643-4B7B-843B-D12FC18350A0}">
      <dsp:nvSpPr>
        <dsp:cNvPr id="0" name=""/>
        <dsp:cNvSpPr/>
      </dsp:nvSpPr>
      <dsp:spPr>
        <a:xfrm>
          <a:off x="4284488" y="38297"/>
          <a:ext cx="2354956" cy="540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</a:rPr>
            <a:t>(7) EVALUATION</a:t>
          </a:r>
          <a:endParaRPr lang="pl-PL" sz="1400" b="1" kern="1200" dirty="0">
            <a:solidFill>
              <a:srgbClr val="C00000"/>
            </a:solidFill>
          </a:endParaRPr>
        </a:p>
      </dsp:txBody>
      <dsp:txXfrm>
        <a:off x="4284488" y="38297"/>
        <a:ext cx="2354956" cy="540000"/>
      </dsp:txXfrm>
    </dsp:sp>
    <dsp:sp modelId="{DD8CC915-C0EC-47AF-A31F-B678EC863FCA}">
      <dsp:nvSpPr>
        <dsp:cNvPr id="0" name=""/>
        <dsp:cNvSpPr/>
      </dsp:nvSpPr>
      <dsp:spPr>
        <a:xfrm>
          <a:off x="4284488" y="645798"/>
          <a:ext cx="1883965" cy="1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400" kern="1200" dirty="0"/>
        </a:p>
      </dsp:txBody>
      <dsp:txXfrm>
        <a:off x="4284488" y="645798"/>
        <a:ext cx="1883965" cy="180000"/>
      </dsp:txXfrm>
    </dsp:sp>
    <dsp:sp modelId="{ED2FBD67-6C4C-41F1-8F37-C53F87655131}">
      <dsp:nvSpPr>
        <dsp:cNvPr id="0" name=""/>
        <dsp:cNvSpPr/>
      </dsp:nvSpPr>
      <dsp:spPr>
        <a:xfrm>
          <a:off x="6423444" y="38297"/>
          <a:ext cx="2354956" cy="540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</a:rPr>
            <a:t>(8) IMPLEMENTATION</a:t>
          </a:r>
        </a:p>
      </dsp:txBody>
      <dsp:txXfrm>
        <a:off x="6423444" y="38297"/>
        <a:ext cx="2354956" cy="540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752E72-2492-494F-BA4D-3FB18E7F0AB7}">
      <dsp:nvSpPr>
        <dsp:cNvPr id="0" name=""/>
        <dsp:cNvSpPr/>
      </dsp:nvSpPr>
      <dsp:spPr>
        <a:xfrm>
          <a:off x="0" y="225252"/>
          <a:ext cx="2620733" cy="1048293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1. Planning</a:t>
          </a:r>
          <a:endParaRPr lang="pl-PL" sz="2000" b="1" kern="1200" dirty="0"/>
        </a:p>
      </dsp:txBody>
      <dsp:txXfrm>
        <a:off x="0" y="225252"/>
        <a:ext cx="2620733" cy="1048293"/>
      </dsp:txXfrm>
    </dsp:sp>
    <dsp:sp modelId="{9C089130-C311-46EA-B0AD-394CEB88AB31}">
      <dsp:nvSpPr>
        <dsp:cNvPr id="0" name=""/>
        <dsp:cNvSpPr/>
      </dsp:nvSpPr>
      <dsp:spPr>
        <a:xfrm>
          <a:off x="2099583" y="237852"/>
          <a:ext cx="2620733" cy="1048293"/>
        </a:xfrm>
        <a:prstGeom prst="chevr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2. </a:t>
          </a:r>
          <a:r>
            <a:rPr lang="pl-PL" sz="2000" b="1" kern="1200" dirty="0" smtClean="0"/>
            <a:t>Performance</a:t>
          </a:r>
          <a:endParaRPr lang="pl-PL" sz="1800" b="1" kern="1200" dirty="0"/>
        </a:p>
      </dsp:txBody>
      <dsp:txXfrm>
        <a:off x="2099583" y="237852"/>
        <a:ext cx="2620733" cy="1048293"/>
      </dsp:txXfrm>
    </dsp:sp>
    <dsp:sp modelId="{085162D2-95C0-4E91-BD2B-3BE27B30E035}">
      <dsp:nvSpPr>
        <dsp:cNvPr id="0" name=""/>
        <dsp:cNvSpPr/>
      </dsp:nvSpPr>
      <dsp:spPr>
        <a:xfrm>
          <a:off x="4196169" y="237852"/>
          <a:ext cx="2620733" cy="1048293"/>
        </a:xfrm>
        <a:prstGeom prst="chevr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3. Gap </a:t>
          </a:r>
          <a:r>
            <a:rPr lang="pl-PL" sz="2000" b="1" kern="1200" dirty="0" err="1" smtClean="0"/>
            <a:t>closing</a:t>
          </a:r>
          <a:endParaRPr lang="pl-PL" sz="2000" b="1" kern="1200" dirty="0"/>
        </a:p>
      </dsp:txBody>
      <dsp:txXfrm>
        <a:off x="4196169" y="237852"/>
        <a:ext cx="2620733" cy="104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A4729491-25F6-4C3F-97E8-E2FEB4ED7BF1}" type="datetimeFigureOut">
              <a:rPr lang="pl-PL" smtClean="0"/>
              <a:pPr/>
              <a:t>2016-03-30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59" cy="496332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C19179AF-26F9-4C90-84A5-661BDCC1AE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8343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F32034C6-42A6-489A-A151-08CF1780B408}" type="datetimeFigureOut">
              <a:rPr lang="pl-PL" smtClean="0"/>
              <a:pPr/>
              <a:t>2016-03-30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989" tIns="45994" rIns="91989" bIns="4599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59" cy="496332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D2A2659C-1345-4F88-B6CC-8A400BDEBD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3842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659C-1345-4F88-B6CC-8A400BDEBD1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*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Audit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sufficient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audit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just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state</a:t>
            </a:r>
            <a:r>
              <a:rPr lang="pl-PL" baseline="0" dirty="0" smtClean="0"/>
              <a:t> of the art, we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focusing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on the </a:t>
            </a:r>
            <a:r>
              <a:rPr lang="pl-PL" baseline="0" dirty="0" err="1" smtClean="0"/>
              <a:t>future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recommendations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8467-3332-4BF0-A675-B4E1E35925F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0495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To </a:t>
            </a:r>
            <a:r>
              <a:rPr lang="pl-PL" dirty="0" err="1" smtClean="0"/>
              <a:t>identify</a:t>
            </a:r>
            <a:r>
              <a:rPr lang="pl-PL" dirty="0" smtClean="0"/>
              <a:t> 2-3 </a:t>
            </a:r>
            <a:r>
              <a:rPr lang="pl-PL" dirty="0" err="1" smtClean="0"/>
              <a:t>improvements</a:t>
            </a:r>
            <a:r>
              <a:rPr lang="pl-PL" dirty="0" smtClean="0"/>
              <a:t> </a:t>
            </a:r>
            <a:r>
              <a:rPr lang="pl-PL" dirty="0" err="1" smtClean="0"/>
              <a:t>areas</a:t>
            </a:r>
            <a:r>
              <a:rPr lang="pl-PL" dirty="0" smtClean="0"/>
              <a:t> : </a:t>
            </a:r>
          </a:p>
          <a:p>
            <a:pPr lvl="1"/>
            <a:r>
              <a:rPr lang="pl-PL" dirty="0" smtClean="0"/>
              <a:t>To </a:t>
            </a:r>
            <a:r>
              <a:rPr lang="pl-PL" dirty="0" err="1" smtClean="0"/>
              <a:t>meet</a:t>
            </a:r>
            <a:r>
              <a:rPr lang="pl-PL" dirty="0" smtClean="0"/>
              <a:t> the </a:t>
            </a:r>
            <a:r>
              <a:rPr lang="pl-PL" dirty="0" err="1" smtClean="0"/>
              <a:t>legal</a:t>
            </a:r>
            <a:r>
              <a:rPr lang="pl-PL" dirty="0" smtClean="0"/>
              <a:t> </a:t>
            </a:r>
            <a:r>
              <a:rPr lang="pl-PL" dirty="0" err="1" smtClean="0"/>
              <a:t>requirements</a:t>
            </a:r>
            <a:r>
              <a:rPr lang="pl-PL" dirty="0" smtClean="0"/>
              <a:t> </a:t>
            </a:r>
            <a:r>
              <a:rPr lang="pl-PL" dirty="0" err="1" smtClean="0"/>
              <a:t>appropriate</a:t>
            </a:r>
            <a:r>
              <a:rPr lang="pl-PL" dirty="0" smtClean="0"/>
              <a:t> for the </a:t>
            </a:r>
            <a:r>
              <a:rPr lang="pl-PL" dirty="0" err="1" smtClean="0"/>
              <a:t>company</a:t>
            </a:r>
            <a:r>
              <a:rPr lang="pl-PL" dirty="0" smtClean="0"/>
              <a:t> ( reg. </a:t>
            </a:r>
            <a:r>
              <a:rPr lang="pl-PL" dirty="0" err="1" smtClean="0"/>
              <a:t>environmental</a:t>
            </a:r>
            <a:r>
              <a:rPr lang="pl-PL" dirty="0" smtClean="0"/>
              <a:t> performance, </a:t>
            </a:r>
            <a:r>
              <a:rPr lang="pl-PL" dirty="0" err="1" smtClean="0"/>
              <a:t>especially</a:t>
            </a:r>
            <a:r>
              <a:rPr lang="pl-PL" dirty="0" smtClean="0"/>
              <a:t>  </a:t>
            </a:r>
            <a:r>
              <a:rPr lang="pl-PL" dirty="0" err="1" smtClean="0"/>
              <a:t>energy</a:t>
            </a:r>
            <a:r>
              <a:rPr lang="pl-PL" dirty="0" smtClean="0"/>
              <a:t> </a:t>
            </a:r>
            <a:r>
              <a:rPr lang="pl-PL" dirty="0" err="1" smtClean="0"/>
              <a:t>efficiency</a:t>
            </a:r>
            <a:r>
              <a:rPr lang="pl-PL" dirty="0" smtClean="0"/>
              <a:t>) </a:t>
            </a:r>
          </a:p>
          <a:p>
            <a:pPr lvl="1"/>
            <a:r>
              <a:rPr lang="pl-PL" dirty="0" smtClean="0"/>
              <a:t>To </a:t>
            </a:r>
            <a:r>
              <a:rPr lang="pl-PL" dirty="0" err="1" smtClean="0"/>
              <a:t>strenghten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 </a:t>
            </a:r>
            <a:r>
              <a:rPr lang="pl-PL" dirty="0" err="1" smtClean="0"/>
              <a:t>efficiency</a:t>
            </a:r>
            <a:r>
              <a:rPr lang="pl-PL" dirty="0" smtClean="0"/>
              <a:t> of the </a:t>
            </a:r>
            <a:r>
              <a:rPr lang="pl-PL" dirty="0" err="1" smtClean="0"/>
              <a:t>company</a:t>
            </a:r>
            <a:r>
              <a:rPr lang="pl-PL" dirty="0" smtClean="0"/>
              <a:t>  </a:t>
            </a:r>
          </a:p>
          <a:p>
            <a:pPr lvl="1"/>
            <a:r>
              <a:rPr lang="pl-PL" dirty="0" smtClean="0"/>
              <a:t>To </a:t>
            </a:r>
            <a:r>
              <a:rPr lang="pl-PL" dirty="0" err="1" smtClean="0"/>
              <a:t>identify</a:t>
            </a:r>
            <a:r>
              <a:rPr lang="pl-PL" dirty="0" smtClean="0"/>
              <a:t> (</a:t>
            </a:r>
            <a:r>
              <a:rPr lang="pl-PL" dirty="0" err="1" smtClean="0"/>
              <a:t>new</a:t>
            </a:r>
            <a:r>
              <a:rPr lang="pl-PL" dirty="0" smtClean="0"/>
              <a:t>) </a:t>
            </a:r>
            <a:r>
              <a:rPr lang="pl-PL" dirty="0" err="1" smtClean="0"/>
              <a:t>buisness</a:t>
            </a:r>
            <a:r>
              <a:rPr lang="pl-PL" dirty="0" smtClean="0"/>
              <a:t> </a:t>
            </a:r>
            <a:r>
              <a:rPr lang="pl-PL" dirty="0" err="1" smtClean="0"/>
              <a:t>opportunities</a:t>
            </a:r>
            <a:r>
              <a:rPr lang="pl-PL" dirty="0" smtClean="0"/>
              <a:t> </a:t>
            </a:r>
            <a:r>
              <a:rPr lang="pl-PL" dirty="0" err="1" smtClean="0"/>
              <a:t>beyond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 </a:t>
            </a:r>
            <a:r>
              <a:rPr lang="pl-PL" dirty="0" err="1" smtClean="0"/>
              <a:t>efficiency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To </a:t>
            </a:r>
            <a:r>
              <a:rPr lang="pl-PL" dirty="0" err="1" smtClean="0"/>
              <a:t>build</a:t>
            </a:r>
            <a:r>
              <a:rPr lang="pl-PL" dirty="0" smtClean="0"/>
              <a:t> the </a:t>
            </a:r>
            <a:r>
              <a:rPr lang="pl-PL" dirty="0" err="1" smtClean="0"/>
              <a:t>partnership</a:t>
            </a:r>
            <a:r>
              <a:rPr lang="pl-PL" dirty="0" smtClean="0"/>
              <a:t> for the </a:t>
            </a:r>
            <a:r>
              <a:rPr lang="pl-PL" dirty="0" err="1" smtClean="0"/>
              <a:t>greener</a:t>
            </a:r>
            <a:r>
              <a:rPr lang="pl-PL" dirty="0" smtClean="0"/>
              <a:t> </a:t>
            </a:r>
            <a:r>
              <a:rPr lang="pl-PL" dirty="0" err="1" smtClean="0"/>
              <a:t>buisness</a:t>
            </a:r>
            <a:r>
              <a:rPr lang="pl-PL" dirty="0" smtClean="0"/>
              <a:t>  ( in the </a:t>
            </a:r>
            <a:r>
              <a:rPr lang="pl-PL" dirty="0" err="1" smtClean="0"/>
              <a:t>regional</a:t>
            </a:r>
            <a:r>
              <a:rPr lang="pl-PL" dirty="0" smtClean="0"/>
              <a:t> but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bilateral</a:t>
            </a:r>
            <a:r>
              <a:rPr lang="pl-PL" dirty="0" smtClean="0"/>
              <a:t>, </a:t>
            </a:r>
            <a:r>
              <a:rPr lang="pl-PL" dirty="0" err="1" smtClean="0"/>
              <a:t>Polish-Norwegian</a:t>
            </a:r>
            <a:r>
              <a:rPr lang="pl-PL" dirty="0" smtClean="0"/>
              <a:t> </a:t>
            </a:r>
            <a:r>
              <a:rPr lang="pl-PL" dirty="0" err="1" smtClean="0"/>
              <a:t>dimension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8467-3332-4BF0-A675-B4E1E35925F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3039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Układy napędowe: silniki elektryczne, pompy, sprężarki i wentylatory</a:t>
            </a:r>
          </a:p>
          <a:p>
            <a:r>
              <a:rPr lang="pl-PL" dirty="0" smtClean="0"/>
              <a:t>Oświetlenie</a:t>
            </a:r>
          </a:p>
          <a:p>
            <a:r>
              <a:rPr lang="pl-PL" dirty="0" smtClean="0"/>
              <a:t>Komputery, sprzęt RTV, wyposażenie biur i pomieszczeń usługowych, AGD</a:t>
            </a:r>
          </a:p>
          <a:p>
            <a:r>
              <a:rPr lang="pl-PL" dirty="0" smtClean="0"/>
              <a:t>Ogrzewanie, wentylacja i klimatyzacja (chłodzenie) budynków</a:t>
            </a:r>
          </a:p>
          <a:p>
            <a:r>
              <a:rPr lang="pl-PL" dirty="0" smtClean="0"/>
              <a:t>Termomodernizacja budynków ...........</a:t>
            </a:r>
          </a:p>
          <a:p>
            <a:r>
              <a:rPr lang="pl-PL" dirty="0" smtClean="0"/>
              <a:t>Skojarzone wytwarzanie ciepła i energii elektrycznej ....................................................................... 74 2.7. Ciepło odpadowe, wymienniki oraz pompy ciepła ............................................................................. 75 2.8. Kolektory słoneczne i ogniwa fotowoltaiczne, ściany solarne....................................................... 78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8467-3332-4BF0-A675-B4E1E35925F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0623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8467-3332-4BF0-A675-B4E1E35925F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2213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D1A1-07E7-434B-B1D2-D2F120C0DE73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84F-AF92-40FD-AC0C-E45076E60999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4527-20E9-4EBD-B725-29838EAAE534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5295" y="6152561"/>
            <a:ext cx="5122280" cy="36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87240" y="6152561"/>
            <a:ext cx="685820" cy="360000"/>
          </a:xfrm>
          <a:prstGeom prst="rect">
            <a:avLst/>
          </a:prstGeom>
        </p:spPr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239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32B8-DF78-4C36-97BC-D1CF95DB3EC2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 descr="logo_2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24136" cy="1228035"/>
          </a:xfrm>
          <a:prstGeom prst="rect">
            <a:avLst/>
          </a:prstGeom>
        </p:spPr>
      </p:pic>
      <p:pic>
        <p:nvPicPr>
          <p:cNvPr id="9" name="Obraz 8" descr="angielskie_logo_poziome_JP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6309320"/>
            <a:ext cx="1550968" cy="396647"/>
          </a:xfrm>
          <a:prstGeom prst="rect">
            <a:avLst/>
          </a:prstGeom>
        </p:spPr>
      </p:pic>
      <p:pic>
        <p:nvPicPr>
          <p:cNvPr id="10" name="Picture 2" descr="http://www.theworldfolio.com/img_db/old/13680999911.jpg"/>
          <p:cNvPicPr>
            <a:picLocks noChangeAspect="1" noChangeArrowheads="1"/>
          </p:cNvPicPr>
          <p:nvPr userDrawn="1"/>
        </p:nvPicPr>
        <p:blipFill>
          <a:blip r:embed="rId4" cstate="print"/>
          <a:srcRect t="28455" b="29640"/>
          <a:stretch>
            <a:fillRect/>
          </a:stretch>
        </p:blipFill>
        <p:spPr bwMode="auto">
          <a:xfrm>
            <a:off x="2627784" y="6309320"/>
            <a:ext cx="1512168" cy="4320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CA76-1941-4FD1-B5B4-B19BE63B109A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670-7B1C-41F3-AC28-F2F72F5D5BCE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63D5-5E30-4FB5-BC3D-674FB6045069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031-B3A4-4EDF-88E2-0557F7D03C68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2F24-C6AB-4F15-B477-F94358902152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40D-D5ED-4028-9CF9-20C1A0A66B67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A7D8-4D79-42C2-AC3A-7D595360FE45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4BA27-93EA-4090-A61C-567052FC5377}" type="datetime1">
              <a:rPr lang="pl-PL" smtClean="0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ABBE-66AC-4BD0-96E9-D4BF2247A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320061"/>
            <a:ext cx="5184576" cy="183409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8084" y="4992970"/>
            <a:ext cx="7992888" cy="211561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POLISH NORWEGIAN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OOPERATION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ENVIRONMENTAL FRIENDLY AND INNOVATIVE SOLUTIONS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SMES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POLNORECO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800" dirty="0" smtClean="0"/>
              <a:t>CRACOW, 31 MARCH 2016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az 7" descr="angielskie_logo_poziome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3411" y="1412776"/>
            <a:ext cx="2252525" cy="576064"/>
          </a:xfrm>
          <a:prstGeom prst="rect">
            <a:avLst/>
          </a:prstGeom>
        </p:spPr>
      </p:pic>
      <p:pic>
        <p:nvPicPr>
          <p:cNvPr id="12290" name="Picture 2" descr="http://www.theworldfolio.com/img_db/old/13680999911.jpg"/>
          <p:cNvPicPr>
            <a:picLocks noChangeAspect="1" noChangeArrowheads="1"/>
          </p:cNvPicPr>
          <p:nvPr/>
        </p:nvPicPr>
        <p:blipFill>
          <a:blip r:embed="rId4" cstate="print"/>
          <a:srcRect t="24249" b="27254"/>
          <a:stretch>
            <a:fillRect/>
          </a:stretch>
        </p:blipFill>
        <p:spPr bwMode="auto">
          <a:xfrm>
            <a:off x="4860032" y="1340768"/>
            <a:ext cx="1959915" cy="648072"/>
          </a:xfrm>
          <a:prstGeom prst="rect">
            <a:avLst/>
          </a:prstGeom>
          <a:noFill/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10242" name="AutoShape 2" descr="https://upload.wikimedia.org/wikipedia/commons/1/12/Flag_of_Pola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https://upload.wikimedia.org/wikipedia/commons/1/12/Flag_of_Pola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6" name="AutoShape 6" descr="Znalezione obrazy dla zapytania polska fl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48" name="Picture 8" descr="https://upload.wikimedia.org/wikipedia/commons/8/84/Flaga_z_godlem_Rzeczypospolitej_Polskie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467" y="260648"/>
            <a:ext cx="1296144" cy="810849"/>
          </a:xfrm>
          <a:prstGeom prst="rect">
            <a:avLst/>
          </a:prstGeom>
          <a:noFill/>
        </p:spPr>
      </p:pic>
      <p:sp>
        <p:nvSpPr>
          <p:cNvPr id="10250" name="AutoShape 10" descr="https://upload.wikimedia.org/wikipedia/commons/d/d9/Flag_of_Norwa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2" name="AutoShape 12" descr="https://upload.wikimedia.org/wikipedia/commons/d/d9/Flag_of_Norwa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4" name="AutoShape 14" descr="Znalezione obrazy dla zapytania norwe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6" name="AutoShape 16" descr="https://upload.wikimedia.org/wikipedia/commons/d/d9/Flag_of_Norwa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58" name="Picture 18" descr="Cywilna flaga i band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60648"/>
            <a:ext cx="1152128" cy="838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yautisticmuslimchild.files.wordpress.com/2012/11/weaknes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4293096"/>
            <a:ext cx="2808312" cy="186586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E A K N E S </a:t>
            </a:r>
            <a:r>
              <a:rPr lang="pl-PL" dirty="0" err="1" smtClean="0"/>
              <a:t>S</a:t>
            </a:r>
            <a:r>
              <a:rPr lang="pl-PL" dirty="0" smtClean="0"/>
              <a:t> E S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331639" y="1412776"/>
            <a:ext cx="1591377" cy="1235981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Prostokąt zaokrąglony 4"/>
          <p:cNvSpPr/>
          <p:nvPr/>
        </p:nvSpPr>
        <p:spPr>
          <a:xfrm>
            <a:off x="3779912" y="1412776"/>
            <a:ext cx="1778598" cy="1140169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341183"/>
              <a:satOff val="23809"/>
              <a:lumOff val="21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zaokrąglony 5"/>
          <p:cNvSpPr/>
          <p:nvPr/>
        </p:nvSpPr>
        <p:spPr>
          <a:xfrm>
            <a:off x="6444208" y="1484784"/>
            <a:ext cx="1872208" cy="1159332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262515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 err="1" smtClean="0"/>
              <a:t>Threat</a:t>
            </a:r>
            <a:r>
              <a:rPr lang="pl-PL" sz="1800" dirty="0" smtClean="0"/>
              <a:t> to </a:t>
            </a:r>
            <a:r>
              <a:rPr lang="pl-PL" sz="1800" dirty="0" err="1" smtClean="0"/>
              <a:t>sustainable</a:t>
            </a:r>
            <a:r>
              <a:rPr lang="pl-PL" sz="1800" dirty="0" smtClean="0"/>
              <a:t> development - </a:t>
            </a:r>
            <a:r>
              <a:rPr lang="pl-PL" sz="1800" dirty="0" err="1" smtClean="0"/>
              <a:t>economy</a:t>
            </a:r>
            <a:r>
              <a:rPr lang="pl-PL" sz="1800" dirty="0" smtClean="0"/>
              <a:t>, environment, </a:t>
            </a:r>
            <a:r>
              <a:rPr lang="pl-PL" sz="1800" dirty="0" err="1" smtClean="0"/>
              <a:t>human</a:t>
            </a:r>
            <a:endParaRPr lang="pl-PL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 smtClean="0"/>
              <a:t>Energy </a:t>
            </a:r>
            <a:r>
              <a:rPr lang="pl-PL" sz="1800" dirty="0" err="1" smtClean="0"/>
              <a:t>loss</a:t>
            </a:r>
            <a:r>
              <a:rPr lang="pl-PL" sz="1800" dirty="0" smtClean="0"/>
              <a:t> – </a:t>
            </a:r>
            <a:r>
              <a:rPr lang="pl-PL" sz="1800" dirty="0" err="1" smtClean="0"/>
              <a:t>buildings</a:t>
            </a:r>
            <a:r>
              <a:rPr lang="pl-PL" sz="1800" dirty="0" smtClean="0"/>
              <a:t>, </a:t>
            </a:r>
            <a:r>
              <a:rPr lang="pl-PL" sz="1800" dirty="0" err="1" smtClean="0"/>
              <a:t>objects</a:t>
            </a:r>
            <a:r>
              <a:rPr lang="pl-PL" sz="1800" dirty="0" smtClean="0"/>
              <a:t>, </a:t>
            </a:r>
            <a:r>
              <a:rPr lang="pl-PL" sz="1800" dirty="0" err="1" smtClean="0"/>
              <a:t>production</a:t>
            </a:r>
            <a:r>
              <a:rPr lang="pl-PL" sz="1800" dirty="0" smtClean="0"/>
              <a:t> </a:t>
            </a:r>
            <a:r>
              <a:rPr lang="pl-PL" sz="1800" dirty="0" err="1" smtClean="0"/>
              <a:t>processes</a:t>
            </a:r>
            <a:r>
              <a:rPr lang="pl-PL" sz="1800" dirty="0" smtClean="0"/>
              <a:t>, </a:t>
            </a:r>
            <a:r>
              <a:rPr lang="pl-PL" sz="1800" dirty="0" err="1" smtClean="0"/>
              <a:t>transmission</a:t>
            </a:r>
            <a:r>
              <a:rPr lang="pl-PL" sz="1800" dirty="0" smtClean="0"/>
              <a:t> networks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 err="1" smtClean="0"/>
              <a:t>Small</a:t>
            </a:r>
            <a:r>
              <a:rPr lang="pl-PL" sz="1800" dirty="0" smtClean="0"/>
              <a:t> energy </a:t>
            </a:r>
            <a:r>
              <a:rPr lang="pl-PL" sz="1800" dirty="0" err="1" smtClean="0"/>
              <a:t>recovery</a:t>
            </a:r>
            <a:r>
              <a:rPr lang="pl-PL" sz="1800" dirty="0" smtClean="0"/>
              <a:t> </a:t>
            </a:r>
            <a:r>
              <a:rPr lang="pl-PL" sz="1800" dirty="0" err="1" smtClean="0"/>
              <a:t>in</a:t>
            </a:r>
            <a:r>
              <a:rPr lang="pl-PL" sz="1800" dirty="0" smtClean="0"/>
              <a:t> industrial </a:t>
            </a:r>
            <a:r>
              <a:rPr lang="pl-PL" sz="1800" dirty="0" err="1" smtClean="0"/>
              <a:t>processes</a:t>
            </a:r>
            <a:endParaRPr lang="pl-PL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 err="1" smtClean="0"/>
              <a:t>Inefficient</a:t>
            </a:r>
            <a:r>
              <a:rPr lang="pl-PL" sz="1800" dirty="0" smtClean="0"/>
              <a:t> </a:t>
            </a:r>
            <a:r>
              <a:rPr lang="pl-PL" sz="1800" dirty="0" err="1" smtClean="0"/>
              <a:t>resource</a:t>
            </a:r>
            <a:r>
              <a:rPr lang="pl-PL" sz="1800" dirty="0" smtClean="0"/>
              <a:t> management - waste and </a:t>
            </a:r>
            <a:r>
              <a:rPr lang="pl-PL" sz="1800" dirty="0" err="1" smtClean="0"/>
              <a:t>emissions</a:t>
            </a:r>
            <a:endParaRPr lang="pl-PL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 err="1" smtClean="0"/>
              <a:t>Insufficient</a:t>
            </a:r>
            <a:r>
              <a:rPr lang="pl-PL" sz="1800" dirty="0" smtClean="0"/>
              <a:t> </a:t>
            </a:r>
            <a:r>
              <a:rPr lang="pl-PL" sz="1800" dirty="0" err="1" smtClean="0"/>
              <a:t>use</a:t>
            </a:r>
            <a:r>
              <a:rPr lang="pl-PL" sz="1800" dirty="0" smtClean="0"/>
              <a:t> of </a:t>
            </a:r>
            <a:r>
              <a:rPr lang="pl-PL" sz="1800" dirty="0" err="1" smtClean="0"/>
              <a:t>renewable</a:t>
            </a:r>
            <a:r>
              <a:rPr lang="pl-PL" sz="1800" dirty="0" smtClean="0"/>
              <a:t> energy </a:t>
            </a:r>
            <a:r>
              <a:rPr lang="pl-PL" sz="1800" dirty="0" err="1" smtClean="0"/>
              <a:t>sources</a:t>
            </a:r>
            <a:endParaRPr lang="pl-PL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 smtClean="0"/>
              <a:t>Lack of </a:t>
            </a:r>
            <a:r>
              <a:rPr lang="pl-PL" sz="1800" dirty="0" err="1" smtClean="0"/>
              <a:t>competence</a:t>
            </a:r>
            <a:r>
              <a:rPr lang="pl-PL" sz="1800" dirty="0" smtClean="0"/>
              <a:t> and </a:t>
            </a:r>
            <a:r>
              <a:rPr lang="pl-PL" sz="1800" dirty="0" err="1" smtClean="0"/>
              <a:t>low</a:t>
            </a:r>
            <a:r>
              <a:rPr lang="pl-PL" sz="1800" dirty="0" smtClean="0"/>
              <a:t> </a:t>
            </a:r>
            <a:r>
              <a:rPr lang="pl-PL" sz="1800" dirty="0" err="1" smtClean="0"/>
              <a:t>knowledge</a:t>
            </a:r>
            <a:r>
              <a:rPr lang="pl-PL" sz="1800" dirty="0" smtClean="0"/>
              <a:t> </a:t>
            </a:r>
            <a:r>
              <a:rPr lang="pl-PL" sz="1800" dirty="0" err="1" smtClean="0"/>
              <a:t>employees</a:t>
            </a:r>
            <a:r>
              <a:rPr lang="pl-PL" sz="1800" dirty="0" smtClean="0"/>
              <a:t> – </a:t>
            </a:r>
            <a:r>
              <a:rPr lang="pl-PL" sz="1800" dirty="0" err="1" smtClean="0"/>
              <a:t>lack</a:t>
            </a:r>
            <a:r>
              <a:rPr lang="pl-PL" sz="1800" dirty="0" smtClean="0"/>
              <a:t> of </a:t>
            </a:r>
            <a:r>
              <a:rPr lang="pl-PL" sz="1800" dirty="0" err="1" smtClean="0"/>
              <a:t>planning</a:t>
            </a:r>
            <a:endParaRPr lang="pl-PL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l-PL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l-PL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l-PL" sz="1800" dirty="0" smtClean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C T I V I T I E S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17646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Insulation</a:t>
            </a:r>
            <a:r>
              <a:rPr lang="pl-PL" sz="1600" dirty="0" smtClean="0"/>
              <a:t>, </a:t>
            </a:r>
            <a:r>
              <a:rPr lang="pl-PL" sz="1600" dirty="0" err="1" smtClean="0"/>
              <a:t>modernisation</a:t>
            </a:r>
            <a:r>
              <a:rPr lang="pl-PL" sz="1600" dirty="0" smtClean="0"/>
              <a:t> of industrial </a:t>
            </a:r>
            <a:r>
              <a:rPr lang="pl-PL" sz="1600" dirty="0" err="1" smtClean="0"/>
              <a:t>installations</a:t>
            </a:r>
            <a:endParaRPr lang="pl-PL" sz="16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Reconstruction</a:t>
            </a:r>
            <a:r>
              <a:rPr lang="pl-PL" sz="1600" dirty="0" smtClean="0"/>
              <a:t> </a:t>
            </a:r>
            <a:r>
              <a:rPr lang="pl-PL" sz="1600" dirty="0" err="1" smtClean="0"/>
              <a:t>or</a:t>
            </a:r>
            <a:r>
              <a:rPr lang="pl-PL" sz="1600" dirty="0" smtClean="0"/>
              <a:t> </a:t>
            </a:r>
            <a:r>
              <a:rPr lang="pl-PL" sz="1600" dirty="0" err="1" smtClean="0"/>
              <a:t>renovation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buildings</a:t>
            </a:r>
            <a:r>
              <a:rPr lang="pl-PL" sz="1600" dirty="0" smtClean="0"/>
              <a:t>, </a:t>
            </a:r>
            <a:r>
              <a:rPr lang="pl-PL" sz="1600" dirty="0" err="1" smtClean="0"/>
              <a:t>objects</a:t>
            </a:r>
            <a:r>
              <a:rPr lang="pl-PL" sz="16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Increasing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recovery</a:t>
            </a:r>
            <a:r>
              <a:rPr lang="pl-PL" sz="1600" dirty="0" smtClean="0"/>
              <a:t> of energy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production</a:t>
            </a:r>
            <a:r>
              <a:rPr lang="pl-PL" sz="1600" dirty="0" smtClean="0"/>
              <a:t> </a:t>
            </a:r>
            <a:r>
              <a:rPr lang="pl-PL" sz="1600" dirty="0" err="1" smtClean="0"/>
              <a:t>processes</a:t>
            </a:r>
            <a:endParaRPr lang="pl-PL" sz="16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Implementation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less waste </a:t>
            </a:r>
            <a:r>
              <a:rPr lang="pl-PL" sz="1600" dirty="0" err="1" smtClean="0"/>
              <a:t>production</a:t>
            </a:r>
            <a:r>
              <a:rPr lang="pl-PL" sz="1600" dirty="0" smtClean="0"/>
              <a:t> and </a:t>
            </a:r>
            <a:r>
              <a:rPr lang="pl-PL" sz="1600" dirty="0" err="1" smtClean="0"/>
              <a:t>technological</a:t>
            </a:r>
            <a:r>
              <a:rPr lang="pl-PL" sz="1600" dirty="0" smtClean="0"/>
              <a:t> </a:t>
            </a:r>
            <a:r>
              <a:rPr lang="pl-PL" sz="1600" dirty="0" err="1" smtClean="0"/>
              <a:t>solutions</a:t>
            </a:r>
            <a:r>
              <a:rPr lang="pl-PL" sz="16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Increasing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use</a:t>
            </a:r>
            <a:r>
              <a:rPr lang="pl-PL" sz="1600" dirty="0" smtClean="0"/>
              <a:t> of </a:t>
            </a:r>
            <a:r>
              <a:rPr lang="pl-PL" sz="1600" dirty="0" err="1" smtClean="0"/>
              <a:t>renewable</a:t>
            </a:r>
            <a:r>
              <a:rPr lang="pl-PL" sz="1600" dirty="0" smtClean="0"/>
              <a:t> energy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production</a:t>
            </a:r>
            <a:r>
              <a:rPr lang="pl-PL" sz="1600" dirty="0" smtClean="0"/>
              <a:t> </a:t>
            </a:r>
            <a:r>
              <a:rPr lang="pl-PL" sz="1600" dirty="0" err="1" smtClean="0"/>
              <a:t>processes</a:t>
            </a:r>
            <a:endParaRPr lang="pl-PL" sz="16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increase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use</a:t>
            </a:r>
            <a:r>
              <a:rPr lang="pl-PL" sz="1600" dirty="0" smtClean="0"/>
              <a:t> of waste as resources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Reduction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emissions</a:t>
            </a:r>
            <a:r>
              <a:rPr lang="pl-PL" sz="1600" dirty="0" smtClean="0"/>
              <a:t> to </a:t>
            </a:r>
            <a:r>
              <a:rPr lang="pl-PL" sz="1600" dirty="0" err="1" smtClean="0"/>
              <a:t>the</a:t>
            </a:r>
            <a:r>
              <a:rPr lang="pl-PL" sz="1600" dirty="0" smtClean="0"/>
              <a:t> environment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Education</a:t>
            </a:r>
            <a:r>
              <a:rPr lang="pl-PL" sz="1600" dirty="0" smtClean="0"/>
              <a:t> - </a:t>
            </a:r>
            <a:r>
              <a:rPr lang="pl-PL" sz="1600" dirty="0" err="1" smtClean="0"/>
              <a:t>increase</a:t>
            </a:r>
            <a:r>
              <a:rPr lang="pl-PL" sz="1600" dirty="0" smtClean="0"/>
              <a:t>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awareness</a:t>
            </a:r>
            <a:r>
              <a:rPr lang="pl-PL" sz="1600" dirty="0" smtClean="0"/>
              <a:t>, </a:t>
            </a:r>
            <a:r>
              <a:rPr lang="pl-PL" sz="1600" dirty="0" err="1" smtClean="0"/>
              <a:t>knowledge</a:t>
            </a:r>
            <a:r>
              <a:rPr lang="pl-PL" sz="1600" dirty="0" smtClean="0"/>
              <a:t> and </a:t>
            </a:r>
            <a:r>
              <a:rPr lang="pl-PL" sz="1600" dirty="0" err="1" smtClean="0"/>
              <a:t>competence</a:t>
            </a:r>
            <a:endParaRPr lang="pl-PL" sz="16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Implementation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standards</a:t>
            </a:r>
            <a:r>
              <a:rPr lang="pl-PL" sz="1600" dirty="0" smtClean="0"/>
              <a:t> of </a:t>
            </a:r>
            <a:r>
              <a:rPr lang="pl-PL" sz="1600" dirty="0" err="1" smtClean="0"/>
              <a:t>assessment</a:t>
            </a:r>
            <a:r>
              <a:rPr lang="pl-PL" sz="1600" dirty="0" smtClean="0"/>
              <a:t> and </a:t>
            </a:r>
            <a:r>
              <a:rPr lang="pl-PL" sz="1600" dirty="0" err="1" smtClean="0"/>
              <a:t>planning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for </a:t>
            </a:r>
            <a:r>
              <a:rPr lang="pl-PL" sz="1600" dirty="0" err="1" smtClean="0"/>
              <a:t>sustainable</a:t>
            </a:r>
            <a:r>
              <a:rPr lang="pl-PL" sz="1600" dirty="0" smtClean="0"/>
              <a:t> development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Popularization</a:t>
            </a:r>
            <a:r>
              <a:rPr lang="pl-PL" sz="1600" dirty="0" smtClean="0"/>
              <a:t> of best </a:t>
            </a:r>
            <a:r>
              <a:rPr lang="pl-PL" sz="1600" dirty="0" err="1" smtClean="0"/>
              <a:t>practices</a:t>
            </a:r>
            <a:endParaRPr lang="pl-PL" sz="16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l-PL" sz="1600" dirty="0" smtClean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27650" name="Picture 2" descr="http://icci.com.au/userfiles/image/foto%20website/acti.png"/>
          <p:cNvPicPr>
            <a:picLocks noChangeAspect="1" noChangeArrowheads="1"/>
          </p:cNvPicPr>
          <p:nvPr/>
        </p:nvPicPr>
        <p:blipFill>
          <a:blip r:embed="rId2" cstate="print"/>
          <a:srcRect r="54911"/>
          <a:stretch>
            <a:fillRect/>
          </a:stretch>
        </p:blipFill>
        <p:spPr bwMode="auto">
          <a:xfrm>
            <a:off x="6876256" y="3717032"/>
            <a:ext cx="1950866" cy="2012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impactedsolutions.com/wp-content/uploads/2015/06/cybersecurity_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21088"/>
            <a:ext cx="1949024" cy="194726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26251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 err="1"/>
              <a:t>I</a:t>
            </a:r>
            <a:r>
              <a:rPr lang="pl-PL" sz="2000" dirty="0" err="1" smtClean="0"/>
              <a:t>nnovative</a:t>
            </a:r>
            <a:r>
              <a:rPr lang="pl-PL" sz="2000" dirty="0" smtClean="0"/>
              <a:t> </a:t>
            </a:r>
            <a:r>
              <a:rPr lang="pl-PL" sz="2000" dirty="0" err="1" smtClean="0"/>
              <a:t>tailor</a:t>
            </a:r>
            <a:r>
              <a:rPr lang="pl-PL" sz="2000" dirty="0" smtClean="0"/>
              <a:t> </a:t>
            </a:r>
            <a:r>
              <a:rPr lang="pl-PL" sz="2000" dirty="0" err="1" smtClean="0"/>
              <a:t>made</a:t>
            </a:r>
            <a:r>
              <a:rPr lang="pl-PL" sz="2000" dirty="0" smtClean="0"/>
              <a:t> </a:t>
            </a:r>
            <a:r>
              <a:rPr lang="pl-PL" sz="2000" dirty="0" err="1" smtClean="0"/>
              <a:t>solutions</a:t>
            </a:r>
            <a:r>
              <a:rPr lang="pl-PL" sz="2000" dirty="0" smtClean="0"/>
              <a:t> in </a:t>
            </a:r>
            <a:r>
              <a:rPr lang="pl-PL" sz="2000" dirty="0" err="1" smtClean="0"/>
              <a:t>two</a:t>
            </a:r>
            <a:r>
              <a:rPr lang="pl-PL" sz="2000" dirty="0" smtClean="0"/>
              <a:t> </a:t>
            </a:r>
            <a:r>
              <a:rPr lang="pl-PL" sz="2000" dirty="0" err="1" smtClean="0"/>
              <a:t>companies</a:t>
            </a:r>
            <a:r>
              <a:rPr lang="pl-PL" sz="2000" dirty="0" smtClean="0"/>
              <a:t> </a:t>
            </a:r>
            <a:r>
              <a:rPr lang="pl-PL" sz="2000" dirty="0" err="1" smtClean="0"/>
              <a:t>located</a:t>
            </a:r>
            <a:r>
              <a:rPr lang="pl-PL" sz="2000" dirty="0" smtClean="0"/>
              <a:t> in </a:t>
            </a:r>
            <a:r>
              <a:rPr lang="pl-PL" sz="2000" dirty="0" err="1" smtClean="0"/>
              <a:t>Eastern</a:t>
            </a:r>
            <a:r>
              <a:rPr lang="pl-PL" sz="2000" dirty="0" smtClean="0"/>
              <a:t> Poland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err="1" smtClean="0"/>
              <a:t>Complex</a:t>
            </a:r>
            <a:r>
              <a:rPr lang="pl-PL" sz="2000" dirty="0" smtClean="0"/>
              <a:t> </a:t>
            </a:r>
            <a:r>
              <a:rPr lang="pl-PL" sz="2000" dirty="0" err="1" smtClean="0"/>
              <a:t>approach</a:t>
            </a:r>
            <a:r>
              <a:rPr lang="pl-PL" sz="2000" dirty="0" smtClean="0"/>
              <a:t> to </a:t>
            </a:r>
            <a:r>
              <a:rPr lang="pl-PL" sz="2000" dirty="0" err="1" smtClean="0"/>
              <a:t>environmental</a:t>
            </a:r>
            <a:r>
              <a:rPr lang="pl-PL" sz="2000" dirty="0" smtClean="0"/>
              <a:t> </a:t>
            </a:r>
            <a:r>
              <a:rPr lang="pl-PL" sz="2000" dirty="0" err="1" smtClean="0"/>
              <a:t>challenges</a:t>
            </a:r>
            <a:r>
              <a:rPr lang="pl-PL" sz="2000" dirty="0" smtClean="0"/>
              <a:t> of the SME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err="1" smtClean="0"/>
              <a:t>Developed</a:t>
            </a:r>
            <a:r>
              <a:rPr lang="pl-PL" sz="2000" dirty="0" smtClean="0"/>
              <a:t> with </a:t>
            </a:r>
            <a:r>
              <a:rPr lang="pl-PL" sz="2000" dirty="0" err="1" smtClean="0"/>
              <a:t>Norwegian</a:t>
            </a:r>
            <a:r>
              <a:rPr lang="pl-PL" sz="2000" dirty="0" smtClean="0"/>
              <a:t> </a:t>
            </a:r>
            <a:r>
              <a:rPr lang="pl-PL" sz="2000" dirty="0" err="1" smtClean="0"/>
              <a:t>technology</a:t>
            </a:r>
            <a:r>
              <a:rPr lang="pl-PL" sz="2000" dirty="0" smtClean="0"/>
              <a:t> </a:t>
            </a:r>
            <a:r>
              <a:rPr lang="pl-PL" sz="2000" dirty="0" err="1" smtClean="0"/>
              <a:t>experts</a:t>
            </a:r>
            <a:r>
              <a:rPr lang="pl-PL" sz="20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/>
              <a:t>In accoradnce with methodology</a:t>
            </a:r>
            <a:r>
              <a:rPr lang="en-GB" sz="2000" dirty="0" smtClean="0"/>
              <a:t> </a:t>
            </a:r>
            <a:r>
              <a:rPr lang="pl-PL" sz="2000" dirty="0" smtClean="0"/>
              <a:t>well tested in Norway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42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01611" cy="1143000"/>
          </a:xfrm>
        </p:spPr>
        <p:txBody>
          <a:bodyPr/>
          <a:lstStyle/>
          <a:p>
            <a:r>
              <a:rPr lang="en-GB" dirty="0" smtClean="0"/>
              <a:t>HOLISTIC APPROACH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Rounded Rectangle 3"/>
          <p:cNvSpPr/>
          <p:nvPr/>
        </p:nvSpPr>
        <p:spPr>
          <a:xfrm>
            <a:off x="1924626" y="3429325"/>
            <a:ext cx="2304256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Investments in: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Energy Efficiency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Material Efficiency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Renewable Energy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36096" y="3446098"/>
            <a:ext cx="230425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Working Environment (HSE)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17989" y="2479689"/>
            <a:ext cx="230425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External Green Footprint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36096" y="4419043"/>
            <a:ext cx="230425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Productivity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36096" y="5329433"/>
            <a:ext cx="230425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Profitability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  <a:endCxn id="11" idx="1"/>
          </p:cNvCxnSpPr>
          <p:nvPr/>
        </p:nvCxnSpPr>
        <p:spPr>
          <a:xfrm flipV="1">
            <a:off x="4228882" y="2803725"/>
            <a:ext cx="1189107" cy="145369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10" idx="1"/>
          </p:cNvCxnSpPr>
          <p:nvPr/>
        </p:nvCxnSpPr>
        <p:spPr>
          <a:xfrm flipV="1">
            <a:off x="4228882" y="3770134"/>
            <a:ext cx="1207214" cy="48728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12" idx="1"/>
          </p:cNvCxnSpPr>
          <p:nvPr/>
        </p:nvCxnSpPr>
        <p:spPr>
          <a:xfrm>
            <a:off x="4228882" y="4257417"/>
            <a:ext cx="1207214" cy="48566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13" idx="1"/>
          </p:cNvCxnSpPr>
          <p:nvPr/>
        </p:nvCxnSpPr>
        <p:spPr>
          <a:xfrm>
            <a:off x="4228882" y="4257417"/>
            <a:ext cx="1207214" cy="139605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2" idx="0"/>
          </p:cNvCxnSpPr>
          <p:nvPr/>
        </p:nvCxnSpPr>
        <p:spPr>
          <a:xfrm>
            <a:off x="6588224" y="4094170"/>
            <a:ext cx="0" cy="32487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13" idx="0"/>
          </p:cNvCxnSpPr>
          <p:nvPr/>
        </p:nvCxnSpPr>
        <p:spPr>
          <a:xfrm>
            <a:off x="6588224" y="5067115"/>
            <a:ext cx="0" cy="26231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396438" y="1569299"/>
            <a:ext cx="2304256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Fulfilling </a:t>
            </a:r>
          </a:p>
          <a:p>
            <a:pPr algn="ctr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EU/national regulations</a:t>
            </a:r>
          </a:p>
        </p:txBody>
      </p:sp>
      <p:cxnSp>
        <p:nvCxnSpPr>
          <p:cNvPr id="32" name="Straight Arrow Connector 31"/>
          <p:cNvCxnSpPr>
            <a:stCxn id="4" idx="3"/>
            <a:endCxn id="30" idx="1"/>
          </p:cNvCxnSpPr>
          <p:nvPr/>
        </p:nvCxnSpPr>
        <p:spPr>
          <a:xfrm flipV="1">
            <a:off x="4228882" y="1893335"/>
            <a:ext cx="1167556" cy="236408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89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INNOVATIVE, </a:t>
            </a:r>
            <a:r>
              <a:rPr lang="pl-PL" dirty="0" smtClean="0"/>
              <a:t>TAILOR </a:t>
            </a:r>
            <a:r>
              <a:rPr lang="pl-PL" dirty="0" smtClean="0"/>
              <a:t>MADE </a:t>
            </a:r>
            <a:br>
              <a:rPr lang="pl-PL" dirty="0" smtClean="0"/>
            </a:br>
            <a:r>
              <a:rPr lang="pl-PL" dirty="0" smtClean="0"/>
              <a:t>COMPANY PROJECTS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/>
          </p:nvPr>
        </p:nvGraphicFramePr>
        <p:xfrm>
          <a:off x="755576" y="1772815"/>
          <a:ext cx="7344816" cy="43924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381216"/>
                <a:gridCol w="2963600"/>
              </a:tblGrid>
              <a:tr h="28324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Phase 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Partners involved 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24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>
                          <a:effectLst/>
                        </a:rPr>
                        <a:t>Identification and choice of the company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KIG, local stakeholders, IDN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7682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Collection and analysis of the data – (desk, study, interview with local chambers of commerce, site visits in the company) 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KIG,  IDN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24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>
                          <a:effectLst/>
                        </a:rPr>
                        <a:t>State of the art in the Company Report.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KIG,  IDN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24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>
                          <a:effectLst/>
                        </a:rPr>
                        <a:t>Identification of priority areas for the Company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KIG,  IDN, Company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24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>
                          <a:effectLst/>
                        </a:rPr>
                        <a:t>Analysis of possible solutions.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KIG,  IDN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0462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>
                          <a:effectLst/>
                        </a:rPr>
                        <a:t> Identification and approval of Company Projects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KIG,  IDN, Company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0462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>
                          <a:effectLst/>
                        </a:rPr>
                        <a:t>Development of deployment documentation for tailor made Company Projects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KIG,  IDN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7682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>
                          <a:effectLst/>
                        </a:rPr>
                        <a:t>Development of the project proposal to one of the available mechanisms enabeling to implement the investment) 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KIG, Company 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701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COMPANY </a:t>
            </a:r>
            <a:r>
              <a:rPr lang="pl-PL" dirty="0" smtClean="0"/>
              <a:t>PROJECTS – </a:t>
            </a:r>
            <a:br>
              <a:rPr lang="pl-PL" dirty="0" smtClean="0"/>
            </a:br>
            <a:r>
              <a:rPr lang="pl-PL" dirty="0" smtClean="0"/>
              <a:t>OVERALL </a:t>
            </a:r>
            <a:r>
              <a:rPr lang="pl-PL" dirty="0" smtClean="0"/>
              <a:t>PHILOSPHY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pl-PL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pl-PL" sz="4000" b="1" i="1" dirty="0" smtClean="0">
                <a:solidFill>
                  <a:srgbClr val="00B050"/>
                </a:solidFill>
              </a:rPr>
              <a:t>Energy </a:t>
            </a:r>
            <a:r>
              <a:rPr lang="pl-PL" sz="4000" b="1" i="1" dirty="0" err="1" smtClean="0">
                <a:solidFill>
                  <a:srgbClr val="00B050"/>
                </a:solidFill>
              </a:rPr>
              <a:t>efficiency</a:t>
            </a:r>
            <a:r>
              <a:rPr lang="pl-PL" sz="4000" b="1" i="1" dirty="0" smtClean="0">
                <a:solidFill>
                  <a:srgbClr val="00B050"/>
                </a:solidFill>
              </a:rPr>
              <a:t> </a:t>
            </a:r>
            <a:r>
              <a:rPr lang="pl-PL" sz="4000" b="1" i="1" dirty="0" err="1" smtClean="0">
                <a:solidFill>
                  <a:srgbClr val="00B050"/>
                </a:solidFill>
              </a:rPr>
              <a:t>in</a:t>
            </a:r>
            <a:r>
              <a:rPr lang="pl-PL" sz="4000" b="1" i="1" dirty="0" smtClean="0">
                <a:solidFill>
                  <a:srgbClr val="00B050"/>
                </a:solidFill>
              </a:rPr>
              <a:t> </a:t>
            </a:r>
            <a:r>
              <a:rPr lang="pl-PL" sz="4000" b="1" i="1" dirty="0" err="1" smtClean="0">
                <a:solidFill>
                  <a:srgbClr val="00B050"/>
                </a:solidFill>
              </a:rPr>
              <a:t>the</a:t>
            </a:r>
            <a:r>
              <a:rPr lang="pl-PL" sz="4000" b="1" i="1" dirty="0" smtClean="0">
                <a:solidFill>
                  <a:srgbClr val="00B050"/>
                </a:solidFill>
              </a:rPr>
              <a:t> company </a:t>
            </a:r>
            <a:r>
              <a:rPr lang="pl-PL" sz="4000" b="1" i="1" dirty="0" err="1" smtClean="0">
                <a:solidFill>
                  <a:srgbClr val="00B050"/>
                </a:solidFill>
              </a:rPr>
              <a:t>should</a:t>
            </a:r>
            <a:r>
              <a:rPr lang="pl-PL" sz="4000" b="1" i="1" dirty="0" smtClean="0">
                <a:solidFill>
                  <a:srgbClr val="00B050"/>
                </a:solidFill>
              </a:rPr>
              <a:t> go </a:t>
            </a:r>
            <a:r>
              <a:rPr lang="pl-PL" sz="4000" b="1" i="1" dirty="0" err="1" smtClean="0">
                <a:solidFill>
                  <a:srgbClr val="00B050"/>
                </a:solidFill>
              </a:rPr>
              <a:t>in</a:t>
            </a:r>
            <a:r>
              <a:rPr lang="pl-PL" sz="4000" b="1" i="1" dirty="0" smtClean="0">
                <a:solidFill>
                  <a:srgbClr val="00B050"/>
                </a:solidFill>
              </a:rPr>
              <a:t> </a:t>
            </a:r>
            <a:r>
              <a:rPr lang="pl-PL" sz="4000" b="1" i="1" dirty="0" err="1" smtClean="0">
                <a:solidFill>
                  <a:srgbClr val="00B050"/>
                </a:solidFill>
              </a:rPr>
              <a:t>pararell</a:t>
            </a:r>
            <a:r>
              <a:rPr lang="pl-PL" sz="4000" b="1" i="1" dirty="0" smtClean="0">
                <a:solidFill>
                  <a:srgbClr val="00B050"/>
                </a:solidFill>
              </a:rPr>
              <a:t> </a:t>
            </a:r>
            <a:r>
              <a:rPr lang="pl-PL" sz="4000" b="1" i="1" dirty="0" err="1" smtClean="0">
                <a:solidFill>
                  <a:srgbClr val="00B050"/>
                </a:solidFill>
              </a:rPr>
              <a:t>with</a:t>
            </a:r>
            <a:r>
              <a:rPr lang="pl-PL" sz="4000" b="1" i="1" dirty="0" smtClean="0">
                <a:solidFill>
                  <a:srgbClr val="00B050"/>
                </a:solidFill>
              </a:rPr>
              <a:t> </a:t>
            </a:r>
            <a:r>
              <a:rPr lang="pl-PL" sz="4000" b="1" i="1" dirty="0" err="1" smtClean="0">
                <a:solidFill>
                  <a:srgbClr val="00B050"/>
                </a:solidFill>
              </a:rPr>
              <a:t>the</a:t>
            </a:r>
            <a:r>
              <a:rPr lang="pl-PL" sz="4000" b="1" i="1" dirty="0" smtClean="0">
                <a:solidFill>
                  <a:srgbClr val="00B050"/>
                </a:solidFill>
              </a:rPr>
              <a:t> </a:t>
            </a:r>
            <a:r>
              <a:rPr lang="pl-PL" sz="4000" b="1" i="1" dirty="0" smtClean="0">
                <a:solidFill>
                  <a:srgbClr val="00B050"/>
                </a:solidFill>
              </a:rPr>
              <a:t>business </a:t>
            </a:r>
            <a:r>
              <a:rPr lang="pl-PL" sz="4000" b="1" i="1" dirty="0" smtClean="0">
                <a:solidFill>
                  <a:srgbClr val="00B050"/>
                </a:solidFill>
              </a:rPr>
              <a:t>development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COMPANY PROJECT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3420732"/>
              </p:ext>
            </p:extLst>
          </p:nvPr>
        </p:nvGraphicFramePr>
        <p:xfrm>
          <a:off x="779079" y="2790497"/>
          <a:ext cx="6819900" cy="15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agon 9"/>
          <p:cNvSpPr/>
          <p:nvPr/>
        </p:nvSpPr>
        <p:spPr>
          <a:xfrm>
            <a:off x="7620000" y="3048000"/>
            <a:ext cx="762000" cy="914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51436"/>
            <a:ext cx="1833207" cy="1219200"/>
          </a:xfrm>
          <a:prstGeom prst="rect">
            <a:avLst/>
          </a:prstGeom>
        </p:spPr>
      </p:pic>
      <p:pic>
        <p:nvPicPr>
          <p:cNvPr id="1028" name="Picture 4" descr="C:\Users\Kasia\Documents\SugarSync Shared Folders\Anders Stolan\IDN Photos\FOTOLIA mm LICENSED\0. downloads\Fotolia_55370122_Subscription_Monthly_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251435"/>
            <a:ext cx="1766516" cy="1236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sia\Documents\SugarSync Shared Folders\Anders Stolan\IDN Photos\FOTOLIA mm LICENSED\Fotolia_18238564_Subscription_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11213"/>
            <a:ext cx="1979981" cy="1316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143867" y="1720334"/>
            <a:ext cx="6065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TARGET : TO IDENTIFY  2-3 IMPROVEMENTS  AREAS FOCUSING </a:t>
            </a:r>
          </a:p>
          <a:p>
            <a:pPr algn="ctr"/>
            <a:r>
              <a:rPr lang="pl-PL" dirty="0" smtClean="0"/>
              <a:t>ON GREEN AND ENERGY EFFICIENT BUSINESS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727814" y="248233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FINANCING </a:t>
            </a:r>
            <a:endParaRPr lang="pl-PL" dirty="0"/>
          </a:p>
        </p:txBody>
      </p:sp>
      <p:pic>
        <p:nvPicPr>
          <p:cNvPr id="1030" name="Picture 6" descr="C:\Users\Kasia\AppData\Local\Microsoft\Windows\INetCache\IE\Y23CSYE2\COINLEAF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16" y="4294149"/>
            <a:ext cx="1790167" cy="119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6948264" y="573325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Application to</a:t>
            </a:r>
          </a:p>
          <a:p>
            <a:r>
              <a:rPr lang="pl-PL" dirty="0" err="1" smtClean="0"/>
              <a:t>available</a:t>
            </a:r>
            <a:r>
              <a:rPr lang="pl-PL" dirty="0" smtClean="0"/>
              <a:t> </a:t>
            </a:r>
            <a:r>
              <a:rPr lang="pl-PL" dirty="0" err="1" smtClean="0"/>
              <a:t>funding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mechanism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656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auto">
          <a:xfrm>
            <a:off x="917472" y="-1"/>
            <a:ext cx="7273401" cy="6858001"/>
          </a:xfrm>
          <a:custGeom>
            <a:avLst/>
            <a:gdLst>
              <a:gd name="connsiteX0" fmla="*/ 1420806 w 9696606"/>
              <a:gd name="connsiteY0" fmla="*/ 0 h 6887062"/>
              <a:gd name="connsiteX1" fmla="*/ 8275800 w 9696606"/>
              <a:gd name="connsiteY1" fmla="*/ 0 h 6887062"/>
              <a:gd name="connsiteX2" fmla="*/ 8276571 w 9696606"/>
              <a:gd name="connsiteY2" fmla="*/ 735 h 6887062"/>
              <a:gd name="connsiteX3" fmla="*/ 9696606 w 9696606"/>
              <a:gd name="connsiteY3" fmla="*/ 3429001 h 6887062"/>
              <a:gd name="connsiteX4" fmla="*/ 8276571 w 9696606"/>
              <a:gd name="connsiteY4" fmla="*/ 6857267 h 6887062"/>
              <a:gd name="connsiteX5" fmla="*/ 8245320 w 9696606"/>
              <a:gd name="connsiteY5" fmla="*/ 6887062 h 6887062"/>
              <a:gd name="connsiteX6" fmla="*/ 1451286 w 9696606"/>
              <a:gd name="connsiteY6" fmla="*/ 6887062 h 6887062"/>
              <a:gd name="connsiteX7" fmla="*/ 1420035 w 9696606"/>
              <a:gd name="connsiteY7" fmla="*/ 6857267 h 6887062"/>
              <a:gd name="connsiteX8" fmla="*/ 0 w 9696606"/>
              <a:gd name="connsiteY8" fmla="*/ 3429001 h 6887062"/>
              <a:gd name="connsiteX9" fmla="*/ 1420035 w 9696606"/>
              <a:gd name="connsiteY9" fmla="*/ 735 h 6887062"/>
              <a:gd name="connsiteX10" fmla="*/ 1420806 w 9696606"/>
              <a:gd name="connsiteY10" fmla="*/ 0 h 688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6606" h="6887062">
                <a:moveTo>
                  <a:pt x="1420806" y="0"/>
                </a:moveTo>
                <a:lnTo>
                  <a:pt x="8275800" y="0"/>
                </a:lnTo>
                <a:lnTo>
                  <a:pt x="8276571" y="735"/>
                </a:lnTo>
                <a:cubicBezTo>
                  <a:pt x="9153941" y="878105"/>
                  <a:pt x="9696606" y="2090180"/>
                  <a:pt x="9696606" y="3429001"/>
                </a:cubicBezTo>
                <a:cubicBezTo>
                  <a:pt x="9696606" y="4767822"/>
                  <a:pt x="9153941" y="5979897"/>
                  <a:pt x="8276571" y="6857267"/>
                </a:cubicBezTo>
                <a:lnTo>
                  <a:pt x="8245320" y="6887062"/>
                </a:lnTo>
                <a:lnTo>
                  <a:pt x="1451286" y="6887062"/>
                </a:lnTo>
                <a:lnTo>
                  <a:pt x="1420035" y="6857267"/>
                </a:lnTo>
                <a:cubicBezTo>
                  <a:pt x="542665" y="5979897"/>
                  <a:pt x="0" y="4767822"/>
                  <a:pt x="0" y="3429001"/>
                </a:cubicBezTo>
                <a:cubicBezTo>
                  <a:pt x="0" y="2090180"/>
                  <a:pt x="542665" y="878105"/>
                  <a:pt x="1420035" y="735"/>
                </a:cubicBezTo>
                <a:lnTo>
                  <a:pt x="142080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2821067" y="1088571"/>
            <a:ext cx="3511101" cy="4680858"/>
            <a:chOff x="-5703791" y="1088571"/>
            <a:chExt cx="4680858" cy="4680858"/>
          </a:xfrm>
        </p:grpSpPr>
        <p:sp>
          <p:nvSpPr>
            <p:cNvPr id="6" name="Freihandform 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703791" y="1088571"/>
              <a:ext cx="4680858" cy="4680858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ihandform 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636894" y="1160214"/>
              <a:ext cx="4537572" cy="4537572"/>
            </a:xfrm>
            <a:custGeom>
              <a:avLst/>
              <a:gdLst>
                <a:gd name="connsiteX0" fmla="*/ 2268786 w 4537572"/>
                <a:gd name="connsiteY0" fmla="*/ 0 h 4537572"/>
                <a:gd name="connsiteX1" fmla="*/ 4537572 w 4537572"/>
                <a:gd name="connsiteY1" fmla="*/ 2268786 h 4537572"/>
                <a:gd name="connsiteX2" fmla="*/ 2268786 w 4537572"/>
                <a:gd name="connsiteY2" fmla="*/ 4537572 h 4537572"/>
                <a:gd name="connsiteX3" fmla="*/ 0 w 4537572"/>
                <a:gd name="connsiteY3" fmla="*/ 2268786 h 4537572"/>
                <a:gd name="connsiteX4" fmla="*/ 2268786 w 4537572"/>
                <a:gd name="connsiteY4" fmla="*/ 0 h 4537572"/>
                <a:gd name="connsiteX5" fmla="*/ 2268786 w 4537572"/>
                <a:gd name="connsiteY5" fmla="*/ 453757 h 4537572"/>
                <a:gd name="connsiteX6" fmla="*/ 453757 w 4537572"/>
                <a:gd name="connsiteY6" fmla="*/ 2268786 h 4537572"/>
                <a:gd name="connsiteX7" fmla="*/ 2268786 w 4537572"/>
                <a:gd name="connsiteY7" fmla="*/ 4083815 h 4537572"/>
                <a:gd name="connsiteX8" fmla="*/ 4083815 w 4537572"/>
                <a:gd name="connsiteY8" fmla="*/ 2268786 h 4537572"/>
                <a:gd name="connsiteX9" fmla="*/ 2268786 w 4537572"/>
                <a:gd name="connsiteY9" fmla="*/ 453757 h 453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7572" h="4537572">
                  <a:moveTo>
                    <a:pt x="2268786" y="0"/>
                  </a:moveTo>
                  <a:cubicBezTo>
                    <a:pt x="3521802" y="0"/>
                    <a:pt x="4537572" y="1015770"/>
                    <a:pt x="4537572" y="2268786"/>
                  </a:cubicBezTo>
                  <a:cubicBezTo>
                    <a:pt x="4537572" y="3521802"/>
                    <a:pt x="3521802" y="4537572"/>
                    <a:pt x="2268786" y="4537572"/>
                  </a:cubicBezTo>
                  <a:cubicBezTo>
                    <a:pt x="1015770" y="4537572"/>
                    <a:pt x="0" y="3521802"/>
                    <a:pt x="0" y="2268786"/>
                  </a:cubicBezTo>
                  <a:cubicBezTo>
                    <a:pt x="0" y="1015770"/>
                    <a:pt x="1015770" y="0"/>
                    <a:pt x="2268786" y="0"/>
                  </a:cubicBezTo>
                  <a:close/>
                  <a:moveTo>
                    <a:pt x="2268786" y="453757"/>
                  </a:moveTo>
                  <a:cubicBezTo>
                    <a:pt x="1266373" y="453757"/>
                    <a:pt x="453757" y="1266373"/>
                    <a:pt x="453757" y="2268786"/>
                  </a:cubicBezTo>
                  <a:cubicBezTo>
                    <a:pt x="453757" y="3271199"/>
                    <a:pt x="1266373" y="4083815"/>
                    <a:pt x="2268786" y="4083815"/>
                  </a:cubicBezTo>
                  <a:cubicBezTo>
                    <a:pt x="3271199" y="4083815"/>
                    <a:pt x="4083815" y="3271199"/>
                    <a:pt x="4083815" y="2268786"/>
                  </a:cubicBezTo>
                  <a:cubicBezTo>
                    <a:pt x="4083815" y="1266373"/>
                    <a:pt x="3271199" y="453757"/>
                    <a:pt x="2268786" y="453757"/>
                  </a:cubicBezTo>
                  <a:close/>
                </a:path>
              </a:pathLst>
            </a:cu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ihandform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4729380" y="2067728"/>
              <a:ext cx="2722544" cy="2722544"/>
            </a:xfrm>
            <a:custGeom>
              <a:avLst/>
              <a:gdLst>
                <a:gd name="connsiteX0" fmla="*/ 1361272 w 2722544"/>
                <a:gd name="connsiteY0" fmla="*/ 0 h 2722544"/>
                <a:gd name="connsiteX1" fmla="*/ 2722544 w 2722544"/>
                <a:gd name="connsiteY1" fmla="*/ 1361272 h 2722544"/>
                <a:gd name="connsiteX2" fmla="*/ 1361272 w 2722544"/>
                <a:gd name="connsiteY2" fmla="*/ 2722544 h 2722544"/>
                <a:gd name="connsiteX3" fmla="*/ 0 w 2722544"/>
                <a:gd name="connsiteY3" fmla="*/ 1361272 h 2722544"/>
                <a:gd name="connsiteX4" fmla="*/ 1361272 w 2722544"/>
                <a:gd name="connsiteY4" fmla="*/ 0 h 2722544"/>
                <a:gd name="connsiteX5" fmla="*/ 1361272 w 2722544"/>
                <a:gd name="connsiteY5" fmla="*/ 453758 h 2722544"/>
                <a:gd name="connsiteX6" fmla="*/ 453758 w 2722544"/>
                <a:gd name="connsiteY6" fmla="*/ 1361272 h 2722544"/>
                <a:gd name="connsiteX7" fmla="*/ 1361272 w 2722544"/>
                <a:gd name="connsiteY7" fmla="*/ 2268786 h 2722544"/>
                <a:gd name="connsiteX8" fmla="*/ 2268786 w 2722544"/>
                <a:gd name="connsiteY8" fmla="*/ 1361272 h 2722544"/>
                <a:gd name="connsiteX9" fmla="*/ 1361272 w 2722544"/>
                <a:gd name="connsiteY9" fmla="*/ 453758 h 272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2544" h="2722544">
                  <a:moveTo>
                    <a:pt x="1361272" y="0"/>
                  </a:moveTo>
                  <a:cubicBezTo>
                    <a:pt x="2113082" y="0"/>
                    <a:pt x="2722544" y="609462"/>
                    <a:pt x="2722544" y="1361272"/>
                  </a:cubicBezTo>
                  <a:cubicBezTo>
                    <a:pt x="2722544" y="2113082"/>
                    <a:pt x="2113082" y="2722544"/>
                    <a:pt x="1361272" y="2722544"/>
                  </a:cubicBezTo>
                  <a:cubicBezTo>
                    <a:pt x="609462" y="2722544"/>
                    <a:pt x="0" y="2113082"/>
                    <a:pt x="0" y="1361272"/>
                  </a:cubicBezTo>
                  <a:cubicBezTo>
                    <a:pt x="0" y="609462"/>
                    <a:pt x="609462" y="0"/>
                    <a:pt x="1361272" y="0"/>
                  </a:cubicBezTo>
                  <a:close/>
                  <a:moveTo>
                    <a:pt x="1361272" y="453758"/>
                  </a:moveTo>
                  <a:cubicBezTo>
                    <a:pt x="860066" y="453758"/>
                    <a:pt x="453758" y="860066"/>
                    <a:pt x="453758" y="1361272"/>
                  </a:cubicBezTo>
                  <a:cubicBezTo>
                    <a:pt x="453758" y="1862478"/>
                    <a:pt x="860066" y="2268786"/>
                    <a:pt x="1361272" y="2268786"/>
                  </a:cubicBezTo>
                  <a:cubicBezTo>
                    <a:pt x="1862478" y="2268786"/>
                    <a:pt x="2268786" y="1862478"/>
                    <a:pt x="2268786" y="1361272"/>
                  </a:cubicBezTo>
                  <a:cubicBezTo>
                    <a:pt x="2268786" y="860066"/>
                    <a:pt x="1862478" y="453758"/>
                    <a:pt x="1361272" y="453758"/>
                  </a:cubicBezTo>
                  <a:close/>
                </a:path>
              </a:pathLst>
            </a:custGeom>
            <a:solidFill>
              <a:srgbClr val="C0C0C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-3821865" y="2975243"/>
              <a:ext cx="907514" cy="907514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rgbClr val="CC000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Ellipse 9"/>
          <p:cNvSpPr/>
          <p:nvPr/>
        </p:nvSpPr>
        <p:spPr bwMode="auto">
          <a:xfrm>
            <a:off x="4514842" y="3359945"/>
            <a:ext cx="121460" cy="161925"/>
          </a:xfrm>
          <a:prstGeom prst="ellipse">
            <a:avLst/>
          </a:prstGeom>
          <a:gradFill flip="none" rotWithShape="1">
            <a:gsLst>
              <a:gs pos="0">
                <a:srgbClr val="292929">
                  <a:alpha val="52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bgerundetes Rechteck 10"/>
          <p:cNvSpPr/>
          <p:nvPr/>
        </p:nvSpPr>
        <p:spPr bwMode="auto">
          <a:xfrm rot="1495534">
            <a:off x="4152625" y="3299281"/>
            <a:ext cx="130451" cy="2369860"/>
          </a:xfrm>
          <a:prstGeom prst="roundRect">
            <a:avLst>
              <a:gd name="adj" fmla="val 16867"/>
            </a:avLst>
          </a:prstGeom>
          <a:gradFill>
            <a:gsLst>
              <a:gs pos="0">
                <a:srgbClr val="292929">
                  <a:alpha val="0"/>
                </a:srgbClr>
              </a:gs>
              <a:gs pos="50000">
                <a:srgbClr val="292929">
                  <a:alpha val="30000"/>
                </a:srgbClr>
              </a:gs>
              <a:gs pos="100000">
                <a:srgbClr val="292929">
                  <a:alpha val="0"/>
                </a:srgbClr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uppieren 1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GrpSpPr/>
          <p:nvPr/>
        </p:nvGrpSpPr>
        <p:grpSpPr>
          <a:xfrm>
            <a:off x="4316732" y="4310046"/>
            <a:ext cx="2258203" cy="1098741"/>
            <a:chOff x="5754893" y="4310045"/>
            <a:chExt cx="3010546" cy="1098741"/>
          </a:xfrm>
          <a:effectLst>
            <a:outerShdw dir="36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rot="2436258">
              <a:off x="5754893" y="4310045"/>
              <a:ext cx="2789660" cy="59299"/>
            </a:xfrm>
            <a:custGeom>
              <a:avLst/>
              <a:gdLst>
                <a:gd name="T0" fmla="*/ 896 w 896"/>
                <a:gd name="T1" fmla="*/ 38 h 38"/>
                <a:gd name="T2" fmla="*/ 7 w 896"/>
                <a:gd name="T3" fmla="*/ 38 h 38"/>
                <a:gd name="T4" fmla="*/ 0 w 896"/>
                <a:gd name="T5" fmla="*/ 17 h 38"/>
                <a:gd name="T6" fmla="*/ 7 w 896"/>
                <a:gd name="T7" fmla="*/ 0 h 38"/>
                <a:gd name="T8" fmla="*/ 896 w 896"/>
                <a:gd name="T9" fmla="*/ 0 h 38"/>
                <a:gd name="T10" fmla="*/ 896 w 896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6" h="38">
                  <a:moveTo>
                    <a:pt x="896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0" y="28"/>
                    <a:pt x="0" y="17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896" y="0"/>
                    <a:pt x="896" y="0"/>
                    <a:pt x="896" y="0"/>
                  </a:cubicBezTo>
                  <a:lnTo>
                    <a:pt x="896" y="38"/>
                  </a:lnTo>
                  <a:close/>
                </a:path>
              </a:pathLst>
            </a:custGeom>
            <a:solidFill>
              <a:srgbClr val="00B05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2436258">
              <a:off x="7363362" y="4537196"/>
              <a:ext cx="1402077" cy="482294"/>
            </a:xfrm>
            <a:custGeom>
              <a:avLst/>
              <a:gdLst>
                <a:gd name="T0" fmla="*/ 733 w 1064"/>
                <a:gd name="T1" fmla="*/ 366 h 366"/>
                <a:gd name="T2" fmla="*/ 0 w 1064"/>
                <a:gd name="T3" fmla="*/ 366 h 366"/>
                <a:gd name="T4" fmla="*/ 334 w 1064"/>
                <a:gd name="T5" fmla="*/ 0 h 366"/>
                <a:gd name="T6" fmla="*/ 1064 w 1064"/>
                <a:gd name="T7" fmla="*/ 0 h 366"/>
                <a:gd name="T8" fmla="*/ 733 w 1064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366">
                  <a:moveTo>
                    <a:pt x="733" y="366"/>
                  </a:moveTo>
                  <a:lnTo>
                    <a:pt x="0" y="366"/>
                  </a:lnTo>
                  <a:lnTo>
                    <a:pt x="334" y="0"/>
                  </a:lnTo>
                  <a:lnTo>
                    <a:pt x="1064" y="0"/>
                  </a:lnTo>
                  <a:lnTo>
                    <a:pt x="733" y="366"/>
                  </a:lnTo>
                  <a:close/>
                </a:path>
              </a:pathLst>
            </a:custGeom>
            <a:solidFill>
              <a:srgbClr val="00B05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2436258">
              <a:off x="7013568" y="4930445"/>
              <a:ext cx="1402077" cy="478341"/>
            </a:xfrm>
            <a:custGeom>
              <a:avLst/>
              <a:gdLst>
                <a:gd name="T0" fmla="*/ 733 w 1064"/>
                <a:gd name="T1" fmla="*/ 0 h 363"/>
                <a:gd name="T2" fmla="*/ 0 w 1064"/>
                <a:gd name="T3" fmla="*/ 0 h 363"/>
                <a:gd name="T4" fmla="*/ 334 w 1064"/>
                <a:gd name="T5" fmla="*/ 363 h 363"/>
                <a:gd name="T6" fmla="*/ 1064 w 1064"/>
                <a:gd name="T7" fmla="*/ 363 h 363"/>
                <a:gd name="T8" fmla="*/ 733 w 1064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363">
                  <a:moveTo>
                    <a:pt x="733" y="0"/>
                  </a:moveTo>
                  <a:lnTo>
                    <a:pt x="0" y="0"/>
                  </a:lnTo>
                  <a:lnTo>
                    <a:pt x="334" y="363"/>
                  </a:lnTo>
                  <a:lnTo>
                    <a:pt x="1064" y="36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92D05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feld 1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4123031" y="2808514"/>
            <a:ext cx="921862" cy="123340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GOALS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042" y="40862"/>
            <a:ext cx="8229600" cy="1143000"/>
          </a:xfrm>
        </p:spPr>
        <p:txBody>
          <a:bodyPr>
            <a:normAutofit/>
          </a:bodyPr>
          <a:lstStyle/>
          <a:p>
            <a:r>
              <a:rPr lang="pl-PL" sz="2600" b="1" dirty="0" smtClean="0">
                <a:latin typeface="+mn-lt"/>
              </a:rPr>
              <a:t>THE GOAL OF THE COMPANY PROJECTS </a:t>
            </a:r>
            <a:endParaRPr lang="de-DE" sz="2600" b="1" dirty="0">
              <a:latin typeface="+mn-lt"/>
            </a:endParaRPr>
          </a:p>
        </p:txBody>
      </p:sp>
      <p:sp>
        <p:nvSpPr>
          <p:cNvPr id="26" name="Textfeld 2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6522596" y="3881738"/>
            <a:ext cx="20937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 Light" panose="020F0302020204030204" pitchFamily="34" charset="0"/>
              </a:rPr>
              <a:t>To </a:t>
            </a:r>
            <a:r>
              <a:rPr lang="en-US" sz="2400" dirty="0" smtClean="0">
                <a:latin typeface="Calibri Light" panose="020F0302020204030204" pitchFamily="34" charset="0"/>
              </a:rPr>
              <a:t>identify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(new) </a:t>
            </a:r>
            <a:r>
              <a:rPr lang="en-US" sz="2400" dirty="0" smtClean="0">
                <a:latin typeface="Calibri Light" panose="020F0302020204030204" pitchFamily="34" charset="0"/>
              </a:rPr>
              <a:t>business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opportunities 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beyond </a:t>
            </a:r>
            <a:r>
              <a:rPr lang="en-US" sz="2400" dirty="0">
                <a:latin typeface="Calibri Light" panose="020F0302020204030204" pitchFamily="34" charset="0"/>
              </a:rPr>
              <a:t>energy 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efficiency 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27" name="Textfeld 2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111947" y="1104900"/>
            <a:ext cx="2759299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 Light" panose="020F0302020204030204" pitchFamily="34" charset="0"/>
              </a:rPr>
              <a:t>To meet </a:t>
            </a:r>
            <a:r>
              <a:rPr lang="en-US" sz="2400" dirty="0" smtClean="0">
                <a:latin typeface="Calibri Light" panose="020F0302020204030204" pitchFamily="34" charset="0"/>
              </a:rPr>
              <a:t>the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legal requirements 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appropriate for </a:t>
            </a:r>
            <a:r>
              <a:rPr lang="en-US" sz="2400" dirty="0">
                <a:latin typeface="Calibri Light" panose="020F0302020204030204" pitchFamily="34" charset="0"/>
              </a:rPr>
              <a:t>the </a:t>
            </a:r>
            <a:r>
              <a:rPr lang="en-US" sz="2400" dirty="0" smtClean="0">
                <a:latin typeface="Calibri Light" panose="020F0302020204030204" pitchFamily="34" charset="0"/>
              </a:rPr>
              <a:t>company 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( </a:t>
            </a:r>
            <a:r>
              <a:rPr lang="en-US" sz="2400" dirty="0">
                <a:latin typeface="Calibri Light" panose="020F0302020204030204" pitchFamily="34" charset="0"/>
              </a:rPr>
              <a:t>reg. environmental performance</a:t>
            </a:r>
            <a:r>
              <a:rPr lang="en-US" sz="2400" dirty="0" smtClean="0">
                <a:latin typeface="Calibri Light" panose="020F0302020204030204" pitchFamily="34" charset="0"/>
              </a:rPr>
              <a:t>,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especially  energy </a:t>
            </a:r>
            <a:r>
              <a:rPr lang="en-US" sz="2400" dirty="0" smtClean="0">
                <a:latin typeface="Calibri Light" panose="020F0302020204030204" pitchFamily="34" charset="0"/>
              </a:rPr>
              <a:t>efficiency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smtClean="0">
                <a:latin typeface="Calibri Light" panose="020F0302020204030204" pitchFamily="34" charset="0"/>
              </a:rPr>
              <a:t>– </a:t>
            </a:r>
            <a:r>
              <a:rPr lang="pl-PL" sz="2400" dirty="0" err="1" smtClean="0">
                <a:latin typeface="Calibri Light" panose="020F0302020204030204" pitchFamily="34" charset="0"/>
              </a:rPr>
              <a:t>energy</a:t>
            </a:r>
            <a:r>
              <a:rPr lang="pl-PL" sz="2400" dirty="0" smtClean="0">
                <a:latin typeface="Calibri Light" panose="020F0302020204030204" pitchFamily="34" charset="0"/>
              </a:rPr>
              <a:t> </a:t>
            </a:r>
            <a:r>
              <a:rPr lang="pl-PL" sz="2400" dirty="0" err="1" smtClean="0">
                <a:latin typeface="Calibri Light" panose="020F0302020204030204" pitchFamily="34" charset="0"/>
              </a:rPr>
              <a:t>audit</a:t>
            </a:r>
            <a:r>
              <a:rPr lang="pl-PL" sz="2400" dirty="0" smtClean="0">
                <a:latin typeface="Calibri Light" panose="020F0302020204030204" pitchFamily="34" charset="0"/>
              </a:rPr>
              <a:t>,  waste </a:t>
            </a:r>
            <a:r>
              <a:rPr lang="pl-PL" sz="2400" dirty="0" err="1" smtClean="0">
                <a:latin typeface="Calibri Light" panose="020F0302020204030204" pitchFamily="34" charset="0"/>
              </a:rPr>
              <a:t>audit</a:t>
            </a:r>
            <a:r>
              <a:rPr lang="pl-PL" sz="2400" dirty="0" smtClean="0">
                <a:latin typeface="Calibri Light" panose="020F0302020204030204" pitchFamily="34" charset="0"/>
              </a:rPr>
              <a:t>)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29" name="Textfeld 28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381000" y="4642090"/>
            <a:ext cx="274563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 Light" panose="020F0302020204030204" pitchFamily="34" charset="0"/>
              </a:rPr>
              <a:t>To </a:t>
            </a:r>
            <a:r>
              <a:rPr lang="en-US" sz="2400" dirty="0" smtClean="0">
                <a:latin typeface="Calibri Light" panose="020F0302020204030204" pitchFamily="34" charset="0"/>
              </a:rPr>
              <a:t>build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the partnership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for </a:t>
            </a:r>
            <a:r>
              <a:rPr lang="en-US" sz="2400" dirty="0">
                <a:latin typeface="Calibri Light" panose="020F0302020204030204" pitchFamily="34" charset="0"/>
              </a:rPr>
              <a:t>the greener </a:t>
            </a:r>
            <a:r>
              <a:rPr lang="en-US" sz="2400" dirty="0" smtClean="0">
                <a:latin typeface="Calibri Light" panose="020F0302020204030204" pitchFamily="34" charset="0"/>
              </a:rPr>
              <a:t>business 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24" name="Textfeld 2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6363417" y="1190565"/>
            <a:ext cx="2412071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Calibri Light" panose="020F0302020204030204" pitchFamily="34" charset="0"/>
              </a:rPr>
              <a:t>To strengthen</a:t>
            </a:r>
            <a:endParaRPr lang="pl-PL" sz="2400" b="1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Calibri Light" panose="020F0302020204030204" pitchFamily="34" charset="0"/>
              </a:rPr>
              <a:t> </a:t>
            </a:r>
            <a:r>
              <a:rPr lang="en-US" sz="2400" b="1" dirty="0">
                <a:latin typeface="Calibri Light" panose="020F0302020204030204" pitchFamily="34" charset="0"/>
              </a:rPr>
              <a:t>energy efficiency </a:t>
            </a:r>
            <a:endParaRPr lang="pl-PL" sz="2400" b="1" dirty="0" smtClean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sz="2400" b="1" dirty="0" smtClean="0">
                <a:latin typeface="Calibri Light" panose="020F0302020204030204" pitchFamily="34" charset="0"/>
              </a:rPr>
              <a:t>in</a:t>
            </a:r>
            <a:r>
              <a:rPr lang="en-US" sz="2400" b="1" dirty="0" smtClean="0">
                <a:latin typeface="Calibri Light" panose="020F0302020204030204" pitchFamily="34" charset="0"/>
              </a:rPr>
              <a:t> </a:t>
            </a:r>
            <a:r>
              <a:rPr lang="en-US" sz="2400" b="1" dirty="0">
                <a:latin typeface="Calibri Light" panose="020F0302020204030204" pitchFamily="34" charset="0"/>
              </a:rPr>
              <a:t>the compan</a:t>
            </a:r>
            <a:r>
              <a:rPr lang="en-US" sz="2400" dirty="0">
                <a:latin typeface="Calibri Light" panose="020F0302020204030204" pitchFamily="34" charset="0"/>
              </a:rPr>
              <a:t>y </a:t>
            </a:r>
          </a:p>
        </p:txBody>
      </p:sp>
    </p:spTree>
    <p:extLst>
      <p:ext uri="{BB962C8B-B14F-4D97-AF65-F5344CB8AC3E}">
        <p14:creationId xmlns="" xmlns:p14="http://schemas.microsoft.com/office/powerpoint/2010/main" val="2633294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/>
          <p:cNvSpPr/>
          <p:nvPr/>
        </p:nvSpPr>
        <p:spPr>
          <a:xfrm rot="10800000" flipV="1">
            <a:off x="0" y="0"/>
            <a:ext cx="9144000" cy="40655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Freeform 233"/>
          <p:cNvSpPr>
            <a:spLocks/>
          </p:cNvSpPr>
          <p:nvPr/>
        </p:nvSpPr>
        <p:spPr bwMode="auto">
          <a:xfrm>
            <a:off x="6084888" y="2954338"/>
            <a:ext cx="71437" cy="12700"/>
          </a:xfrm>
          <a:custGeom>
            <a:avLst/>
            <a:gdLst>
              <a:gd name="T0" fmla="*/ 90724984 w 45"/>
              <a:gd name="T1" fmla="*/ 20161247 h 8"/>
              <a:gd name="T2" fmla="*/ 113405455 w 45"/>
              <a:gd name="T3" fmla="*/ 0 h 8"/>
              <a:gd name="T4" fmla="*/ 113405455 w 45"/>
              <a:gd name="T5" fmla="*/ 0 h 8"/>
              <a:gd name="T6" fmla="*/ 83163777 w 45"/>
              <a:gd name="T7" fmla="*/ 0 h 8"/>
              <a:gd name="T8" fmla="*/ 83163777 w 45"/>
              <a:gd name="T9" fmla="*/ 0 h 8"/>
              <a:gd name="T10" fmla="*/ 15120833 w 45"/>
              <a:gd name="T11" fmla="*/ 2520950 h 8"/>
              <a:gd name="T12" fmla="*/ 0 w 45"/>
              <a:gd name="T13" fmla="*/ 15120936 h 8"/>
              <a:gd name="T14" fmla="*/ 90724984 w 45"/>
              <a:gd name="T15" fmla="*/ 201612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"/>
              <a:gd name="T25" fmla="*/ 0 h 8"/>
              <a:gd name="T26" fmla="*/ 45 w 45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" h="8">
                <a:moveTo>
                  <a:pt x="36" y="8"/>
                </a:moveTo>
                <a:lnTo>
                  <a:pt x="45" y="0"/>
                </a:lnTo>
                <a:lnTo>
                  <a:pt x="33" y="0"/>
                </a:lnTo>
                <a:lnTo>
                  <a:pt x="6" y="1"/>
                </a:lnTo>
                <a:lnTo>
                  <a:pt x="0" y="6"/>
                </a:lnTo>
                <a:lnTo>
                  <a:pt x="36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Freeform 234"/>
          <p:cNvSpPr>
            <a:spLocks/>
          </p:cNvSpPr>
          <p:nvPr/>
        </p:nvSpPr>
        <p:spPr bwMode="auto">
          <a:xfrm>
            <a:off x="6135688" y="2128838"/>
            <a:ext cx="63500" cy="9525"/>
          </a:xfrm>
          <a:custGeom>
            <a:avLst/>
            <a:gdLst>
              <a:gd name="T0" fmla="*/ 88206254 w 40"/>
              <a:gd name="T1" fmla="*/ 2520950 h 6"/>
              <a:gd name="T2" fmla="*/ 0 w 40"/>
              <a:gd name="T3" fmla="*/ 0 h 6"/>
              <a:gd name="T4" fmla="*/ 12601573 w 40"/>
              <a:gd name="T5" fmla="*/ 15120939 h 6"/>
              <a:gd name="T6" fmla="*/ 12601573 w 40"/>
              <a:gd name="T7" fmla="*/ 15120939 h 6"/>
              <a:gd name="T8" fmla="*/ 100806236 w 40"/>
              <a:gd name="T9" fmla="*/ 15120939 h 6"/>
              <a:gd name="T10" fmla="*/ 88206254 w 40"/>
              <a:gd name="T11" fmla="*/ 252095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6"/>
              <a:gd name="T20" fmla="*/ 40 w 4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6">
                <a:moveTo>
                  <a:pt x="35" y="1"/>
                </a:moveTo>
                <a:lnTo>
                  <a:pt x="0" y="0"/>
                </a:lnTo>
                <a:lnTo>
                  <a:pt x="5" y="6"/>
                </a:lnTo>
                <a:lnTo>
                  <a:pt x="40" y="6"/>
                </a:lnTo>
                <a:lnTo>
                  <a:pt x="35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Freeform 237"/>
          <p:cNvSpPr>
            <a:spLocks/>
          </p:cNvSpPr>
          <p:nvPr/>
        </p:nvSpPr>
        <p:spPr bwMode="auto">
          <a:xfrm>
            <a:off x="6135688" y="4600575"/>
            <a:ext cx="88900" cy="33338"/>
          </a:xfrm>
          <a:custGeom>
            <a:avLst/>
            <a:gdLst>
              <a:gd name="T0" fmla="*/ 90725625 w 56"/>
              <a:gd name="T1" fmla="*/ 0 h 21"/>
              <a:gd name="T2" fmla="*/ 90725625 w 56"/>
              <a:gd name="T3" fmla="*/ 0 h 21"/>
              <a:gd name="T4" fmla="*/ 2520950 w 56"/>
              <a:gd name="T5" fmla="*/ 2520988 h 21"/>
              <a:gd name="T6" fmla="*/ 2520950 w 56"/>
              <a:gd name="T7" fmla="*/ 2520988 h 21"/>
              <a:gd name="T8" fmla="*/ 0 w 56"/>
              <a:gd name="T9" fmla="*/ 2520988 h 21"/>
              <a:gd name="T10" fmla="*/ 50403124 w 56"/>
              <a:gd name="T11" fmla="*/ 42844089 h 21"/>
              <a:gd name="T12" fmla="*/ 40322501 w 56"/>
              <a:gd name="T13" fmla="*/ 52924874 h 21"/>
              <a:gd name="T14" fmla="*/ 40322501 w 56"/>
              <a:gd name="T15" fmla="*/ 52924874 h 21"/>
              <a:gd name="T16" fmla="*/ 128528777 w 56"/>
              <a:gd name="T17" fmla="*/ 50403875 h 21"/>
              <a:gd name="T18" fmla="*/ 141128761 w 56"/>
              <a:gd name="T19" fmla="*/ 40323103 h 21"/>
              <a:gd name="T20" fmla="*/ 90725625 w 56"/>
              <a:gd name="T21" fmla="*/ 0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21"/>
              <a:gd name="T35" fmla="*/ 56 w 56"/>
              <a:gd name="T36" fmla="*/ 21 h 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21">
                <a:moveTo>
                  <a:pt x="36" y="0"/>
                </a:moveTo>
                <a:lnTo>
                  <a:pt x="36" y="0"/>
                </a:lnTo>
                <a:lnTo>
                  <a:pt x="1" y="1"/>
                </a:lnTo>
                <a:lnTo>
                  <a:pt x="0" y="1"/>
                </a:lnTo>
                <a:lnTo>
                  <a:pt x="20" y="17"/>
                </a:lnTo>
                <a:lnTo>
                  <a:pt x="16" y="21"/>
                </a:lnTo>
                <a:lnTo>
                  <a:pt x="51" y="20"/>
                </a:lnTo>
                <a:lnTo>
                  <a:pt x="56" y="16"/>
                </a:lnTo>
                <a:lnTo>
                  <a:pt x="3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2" name="Freeform 238"/>
          <p:cNvSpPr>
            <a:spLocks/>
          </p:cNvSpPr>
          <p:nvPr/>
        </p:nvSpPr>
        <p:spPr bwMode="auto">
          <a:xfrm>
            <a:off x="6111875" y="4205288"/>
            <a:ext cx="60325" cy="11112"/>
          </a:xfrm>
          <a:custGeom>
            <a:avLst/>
            <a:gdLst>
              <a:gd name="T0" fmla="*/ 83165941 w 38"/>
              <a:gd name="T1" fmla="*/ 17639508 h 7"/>
              <a:gd name="T2" fmla="*/ 95765924 w 38"/>
              <a:gd name="T3" fmla="*/ 0 h 7"/>
              <a:gd name="T4" fmla="*/ 7559675 w 38"/>
              <a:gd name="T5" fmla="*/ 7559336 h 7"/>
              <a:gd name="T6" fmla="*/ 0 w 38"/>
              <a:gd name="T7" fmla="*/ 17639508 h 7"/>
              <a:gd name="T8" fmla="*/ 0 w 38"/>
              <a:gd name="T9" fmla="*/ 17639508 h 7"/>
              <a:gd name="T10" fmla="*/ 40322496 w 38"/>
              <a:gd name="T11" fmla="*/ 17639508 h 7"/>
              <a:gd name="T12" fmla="*/ 40322496 w 38"/>
              <a:gd name="T13" fmla="*/ 17639508 h 7"/>
              <a:gd name="T14" fmla="*/ 83165941 w 38"/>
              <a:gd name="T15" fmla="*/ 17639508 h 7"/>
              <a:gd name="T16" fmla="*/ 83165941 w 38"/>
              <a:gd name="T17" fmla="*/ 17639508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7"/>
              <a:gd name="T29" fmla="*/ 38 w 38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7">
                <a:moveTo>
                  <a:pt x="33" y="7"/>
                </a:moveTo>
                <a:lnTo>
                  <a:pt x="38" y="0"/>
                </a:lnTo>
                <a:lnTo>
                  <a:pt x="3" y="3"/>
                </a:lnTo>
                <a:lnTo>
                  <a:pt x="0" y="7"/>
                </a:lnTo>
                <a:lnTo>
                  <a:pt x="16" y="7"/>
                </a:lnTo>
                <a:lnTo>
                  <a:pt x="3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3" name="Rektangel med afrundet, diagonalt hjørne 52"/>
          <p:cNvSpPr/>
          <p:nvPr/>
        </p:nvSpPr>
        <p:spPr>
          <a:xfrm>
            <a:off x="699184" y="1442403"/>
            <a:ext cx="7225616" cy="4733924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B4E53B"/>
                </a:gs>
                <a:gs pos="100000">
                  <a:srgbClr val="6EA92D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" name="Gruppe 53"/>
          <p:cNvGrpSpPr>
            <a:grpSpLocks/>
          </p:cNvGrpSpPr>
          <p:nvPr/>
        </p:nvGrpSpPr>
        <p:grpSpPr bwMode="auto">
          <a:xfrm>
            <a:off x="6629400" y="5419451"/>
            <a:ext cx="788988" cy="876300"/>
            <a:chOff x="2620093" y="5426300"/>
            <a:chExt cx="788622" cy="876256"/>
          </a:xfrm>
        </p:grpSpPr>
        <p:sp>
          <p:nvSpPr>
            <p:cNvPr id="2072" name="Freeform 7"/>
            <p:cNvSpPr>
              <a:spLocks/>
            </p:cNvSpPr>
            <p:nvPr/>
          </p:nvSpPr>
          <p:spPr bwMode="auto">
            <a:xfrm rot="2232194">
              <a:off x="3051356" y="5614367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73" name="Freeform 7"/>
            <p:cNvSpPr>
              <a:spLocks/>
            </p:cNvSpPr>
            <p:nvPr/>
          </p:nvSpPr>
          <p:spPr bwMode="auto">
            <a:xfrm rot="-2698324">
              <a:off x="2620093" y="5426300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1" name="Text Box 52"/>
          <p:cNvSpPr txBox="1">
            <a:spLocks noChangeArrowheads="1"/>
          </p:cNvSpPr>
          <p:nvPr/>
        </p:nvSpPr>
        <p:spPr bwMode="gray">
          <a:xfrm>
            <a:off x="932153" y="1892300"/>
            <a:ext cx="67502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dirty="0" err="1" smtClean="0"/>
              <a:t>Tailor</a:t>
            </a:r>
            <a:r>
              <a:rPr lang="pl-PL" dirty="0" smtClean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recommedation</a:t>
            </a:r>
            <a:r>
              <a:rPr lang="pl-PL" dirty="0"/>
              <a:t>, </a:t>
            </a:r>
            <a:r>
              <a:rPr lang="pl-PL" dirty="0" err="1"/>
              <a:t>considering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relevant</a:t>
            </a:r>
            <a:r>
              <a:rPr lang="pl-PL" dirty="0"/>
              <a:t> </a:t>
            </a:r>
            <a:r>
              <a:rPr lang="pl-PL" dirty="0" err="1"/>
              <a:t>factos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(</a:t>
            </a:r>
            <a:r>
              <a:rPr lang="en-US" dirty="0"/>
              <a:t>company size, ownership structure, industry sector, energy intensity, energy supply issues and geographical location.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r>
              <a:rPr lang="pl-PL" dirty="0" smtClean="0"/>
              <a:t>2. Focus </a:t>
            </a:r>
            <a:r>
              <a:rPr lang="pl-PL" dirty="0"/>
              <a:t>on </a:t>
            </a:r>
            <a:r>
              <a:rPr lang="en-US" dirty="0"/>
              <a:t>benefits beyond energy savings. Energy efficiency investments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bring</a:t>
            </a:r>
            <a:r>
              <a:rPr lang="pl-PL" dirty="0"/>
              <a:t>  </a:t>
            </a:r>
            <a:r>
              <a:rPr lang="en-US" dirty="0"/>
              <a:t>such as enhanced productivity, product quality </a:t>
            </a:r>
            <a:r>
              <a:rPr lang="pl-PL" dirty="0"/>
              <a:t>and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buisnnes</a:t>
            </a:r>
            <a:r>
              <a:rPr lang="pl-PL" dirty="0"/>
              <a:t> </a:t>
            </a:r>
            <a:r>
              <a:rPr lang="pl-PL" dirty="0" err="1"/>
              <a:t>opportunities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3. Comprehensive </a:t>
            </a:r>
            <a:r>
              <a:rPr lang="pl-PL" dirty="0" err="1"/>
              <a:t>approach</a:t>
            </a:r>
            <a:r>
              <a:rPr lang="pl-PL" dirty="0"/>
              <a:t> : </a:t>
            </a:r>
          </a:p>
          <a:p>
            <a:pPr lvl="1"/>
            <a:r>
              <a:rPr lang="pl-PL" dirty="0"/>
              <a:t>Information ( </a:t>
            </a:r>
            <a:r>
              <a:rPr lang="pl-PL" dirty="0" err="1"/>
              <a:t>audit</a:t>
            </a:r>
            <a:r>
              <a:rPr lang="pl-PL" dirty="0"/>
              <a:t>, </a:t>
            </a:r>
            <a:r>
              <a:rPr lang="pl-PL" dirty="0" err="1"/>
              <a:t>experts</a:t>
            </a:r>
            <a:r>
              <a:rPr lang="pl-PL" dirty="0"/>
              <a:t> report and </a:t>
            </a:r>
            <a:r>
              <a:rPr lang="pl-PL" dirty="0" err="1"/>
              <a:t>recommendation</a:t>
            </a:r>
            <a:r>
              <a:rPr lang="pl-PL" dirty="0"/>
              <a:t>)</a:t>
            </a:r>
          </a:p>
          <a:p>
            <a:pPr lvl="1"/>
            <a:r>
              <a:rPr lang="pl-PL" dirty="0" err="1"/>
              <a:t>Capacity</a:t>
            </a:r>
            <a:r>
              <a:rPr lang="pl-PL" dirty="0"/>
              <a:t> </a:t>
            </a:r>
            <a:r>
              <a:rPr lang="pl-PL" dirty="0" err="1"/>
              <a:t>building</a:t>
            </a:r>
            <a:r>
              <a:rPr lang="pl-PL" dirty="0"/>
              <a:t> (</a:t>
            </a:r>
            <a:r>
              <a:rPr lang="pl-PL" dirty="0" err="1"/>
              <a:t>improving</a:t>
            </a:r>
            <a:r>
              <a:rPr lang="pl-PL" dirty="0"/>
              <a:t> </a:t>
            </a:r>
            <a:r>
              <a:rPr lang="en-US" dirty="0"/>
              <a:t>skills and knowledge of in-house personnel and external stakeholders </a:t>
            </a:r>
            <a:r>
              <a:rPr lang="pl-PL" dirty="0"/>
              <a:t>) </a:t>
            </a:r>
          </a:p>
          <a:p>
            <a:pPr lvl="1"/>
            <a:r>
              <a:rPr lang="pl-PL" dirty="0" err="1"/>
              <a:t>Financing</a:t>
            </a:r>
            <a:r>
              <a:rPr lang="pl-PL" dirty="0"/>
              <a:t> ( </a:t>
            </a:r>
            <a:r>
              <a:rPr lang="pl-PL" dirty="0" err="1"/>
              <a:t>helping</a:t>
            </a:r>
            <a:r>
              <a:rPr lang="pl-PL" dirty="0"/>
              <a:t> to </a:t>
            </a:r>
            <a:r>
              <a:rPr lang="pl-PL" dirty="0" err="1"/>
              <a:t>access</a:t>
            </a:r>
            <a:r>
              <a:rPr lang="pl-PL" dirty="0"/>
              <a:t> </a:t>
            </a:r>
            <a:r>
              <a:rPr lang="pl-PL" dirty="0" err="1"/>
              <a:t>funding</a:t>
            </a:r>
            <a:r>
              <a:rPr lang="pl-PL" dirty="0"/>
              <a:t>) </a:t>
            </a:r>
          </a:p>
          <a:p>
            <a:r>
              <a:rPr lang="pl-PL" dirty="0" smtClean="0"/>
              <a:t>4.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partnertship</a:t>
            </a:r>
            <a:endParaRPr lang="pl-PL" dirty="0"/>
          </a:p>
        </p:txBody>
      </p:sp>
      <p:sp>
        <p:nvSpPr>
          <p:cNvPr id="2070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altLang="pl-PL" sz="2600" b="1" dirty="0" smtClean="0">
                <a:latin typeface="Calibri" pitchFamily="34" charset="0"/>
              </a:rPr>
              <a:t>SUCCESS FACTORS OF THE APPROACH </a:t>
            </a:r>
            <a:endParaRPr lang="de-DE" alt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9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/>
          <p:cNvSpPr/>
          <p:nvPr/>
        </p:nvSpPr>
        <p:spPr>
          <a:xfrm rot="10800000" flipV="1">
            <a:off x="0" y="0"/>
            <a:ext cx="9144000" cy="40655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Freeform 242"/>
          <p:cNvSpPr>
            <a:spLocks/>
          </p:cNvSpPr>
          <p:nvPr/>
        </p:nvSpPr>
        <p:spPr bwMode="auto">
          <a:xfrm>
            <a:off x="6135688" y="2154238"/>
            <a:ext cx="1447800" cy="2054225"/>
          </a:xfrm>
          <a:custGeom>
            <a:avLst/>
            <a:gdLst>
              <a:gd name="T0" fmla="*/ 1047750 w 912"/>
              <a:gd name="T1" fmla="*/ 1436687 h 1294"/>
              <a:gd name="T2" fmla="*/ 1044575 w 912"/>
              <a:gd name="T3" fmla="*/ 1525587 h 1294"/>
              <a:gd name="T4" fmla="*/ 1031875 w 912"/>
              <a:gd name="T5" fmla="*/ 1611312 h 1294"/>
              <a:gd name="T6" fmla="*/ 1016000 w 912"/>
              <a:gd name="T7" fmla="*/ 1695450 h 1294"/>
              <a:gd name="T8" fmla="*/ 989013 w 912"/>
              <a:gd name="T9" fmla="*/ 1778000 h 1294"/>
              <a:gd name="T10" fmla="*/ 1352550 w 912"/>
              <a:gd name="T11" fmla="*/ 1951038 h 1294"/>
              <a:gd name="T12" fmla="*/ 1373188 w 912"/>
              <a:gd name="T13" fmla="*/ 1889125 h 1294"/>
              <a:gd name="T14" fmla="*/ 1408113 w 912"/>
              <a:gd name="T15" fmla="*/ 1765300 h 1294"/>
              <a:gd name="T16" fmla="*/ 1433513 w 912"/>
              <a:gd name="T17" fmla="*/ 1636713 h 1294"/>
              <a:gd name="T18" fmla="*/ 1446213 w 912"/>
              <a:gd name="T19" fmla="*/ 1504950 h 1294"/>
              <a:gd name="T20" fmla="*/ 1447800 w 912"/>
              <a:gd name="T21" fmla="*/ 1436687 h 1294"/>
              <a:gd name="T22" fmla="*/ 1439863 w 912"/>
              <a:gd name="T23" fmla="*/ 1292225 h 1294"/>
              <a:gd name="T24" fmla="*/ 1419225 w 912"/>
              <a:gd name="T25" fmla="*/ 1152525 h 1294"/>
              <a:gd name="T26" fmla="*/ 1385888 w 912"/>
              <a:gd name="T27" fmla="*/ 1019175 h 1294"/>
              <a:gd name="T28" fmla="*/ 1338263 w 912"/>
              <a:gd name="T29" fmla="*/ 889000 h 1294"/>
              <a:gd name="T30" fmla="*/ 1279525 w 912"/>
              <a:gd name="T31" fmla="*/ 765175 h 1294"/>
              <a:gd name="T32" fmla="*/ 1208088 w 912"/>
              <a:gd name="T33" fmla="*/ 647700 h 1294"/>
              <a:gd name="T34" fmla="*/ 1128713 w 912"/>
              <a:gd name="T35" fmla="*/ 539750 h 1294"/>
              <a:gd name="T36" fmla="*/ 1038225 w 912"/>
              <a:gd name="T37" fmla="*/ 436563 h 1294"/>
              <a:gd name="T38" fmla="*/ 939800 w 912"/>
              <a:gd name="T39" fmla="*/ 342900 h 1294"/>
              <a:gd name="T40" fmla="*/ 831850 w 912"/>
              <a:gd name="T41" fmla="*/ 261937 h 1294"/>
              <a:gd name="T42" fmla="*/ 714375 w 912"/>
              <a:gd name="T43" fmla="*/ 187325 h 1294"/>
              <a:gd name="T44" fmla="*/ 593725 w 912"/>
              <a:gd name="T45" fmla="*/ 125413 h 1294"/>
              <a:gd name="T46" fmla="*/ 463550 w 912"/>
              <a:gd name="T47" fmla="*/ 76200 h 1294"/>
              <a:gd name="T48" fmla="*/ 330200 w 912"/>
              <a:gd name="T49" fmla="*/ 36512 h 1294"/>
              <a:gd name="T50" fmla="*/ 190500 w 912"/>
              <a:gd name="T51" fmla="*/ 9525 h 1294"/>
              <a:gd name="T52" fmla="*/ 46037 w 912"/>
              <a:gd name="T53" fmla="*/ 0 h 1294"/>
              <a:gd name="T54" fmla="*/ 0 w 912"/>
              <a:gd name="T55" fmla="*/ 393700 h 1294"/>
              <a:gd name="T56" fmla="*/ 55563 w 912"/>
              <a:gd name="T57" fmla="*/ 395287 h 1294"/>
              <a:gd name="T58" fmla="*/ 161925 w 912"/>
              <a:gd name="T59" fmla="*/ 407988 h 1294"/>
              <a:gd name="T60" fmla="*/ 263525 w 912"/>
              <a:gd name="T61" fmla="*/ 428625 h 1294"/>
              <a:gd name="T62" fmla="*/ 360363 w 912"/>
              <a:gd name="T63" fmla="*/ 458788 h 1294"/>
              <a:gd name="T64" fmla="*/ 455613 w 912"/>
              <a:gd name="T65" fmla="*/ 500063 h 1294"/>
              <a:gd name="T66" fmla="*/ 544513 w 912"/>
              <a:gd name="T67" fmla="*/ 547687 h 1294"/>
              <a:gd name="T68" fmla="*/ 628650 w 912"/>
              <a:gd name="T69" fmla="*/ 604837 h 1294"/>
              <a:gd name="T70" fmla="*/ 704850 w 912"/>
              <a:gd name="T71" fmla="*/ 668337 h 1294"/>
              <a:gd name="T72" fmla="*/ 776287 w 912"/>
              <a:gd name="T73" fmla="*/ 738187 h 1294"/>
              <a:gd name="T74" fmla="*/ 839788 w 912"/>
              <a:gd name="T75" fmla="*/ 814388 h 1294"/>
              <a:gd name="T76" fmla="*/ 895350 w 912"/>
              <a:gd name="T77" fmla="*/ 898525 h 1294"/>
              <a:gd name="T78" fmla="*/ 944563 w 912"/>
              <a:gd name="T79" fmla="*/ 987425 h 1294"/>
              <a:gd name="T80" fmla="*/ 984250 w 912"/>
              <a:gd name="T81" fmla="*/ 1081087 h 1294"/>
              <a:gd name="T82" fmla="*/ 1016000 w 912"/>
              <a:gd name="T83" fmla="*/ 1177925 h 1294"/>
              <a:gd name="T84" fmla="*/ 1036638 w 912"/>
              <a:gd name="T85" fmla="*/ 1277937 h 1294"/>
              <a:gd name="T86" fmla="*/ 1046163 w 912"/>
              <a:gd name="T87" fmla="*/ 1382712 h 1294"/>
              <a:gd name="T88" fmla="*/ 1047750 w 912"/>
              <a:gd name="T89" fmla="*/ 1436687 h 12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12"/>
              <a:gd name="T136" fmla="*/ 0 h 1294"/>
              <a:gd name="T137" fmla="*/ 912 w 912"/>
              <a:gd name="T138" fmla="*/ 1294 h 129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12" h="1294">
                <a:moveTo>
                  <a:pt x="660" y="905"/>
                </a:moveTo>
                <a:lnTo>
                  <a:pt x="660" y="905"/>
                </a:lnTo>
                <a:lnTo>
                  <a:pt x="659" y="933"/>
                </a:lnTo>
                <a:lnTo>
                  <a:pt x="658" y="961"/>
                </a:lnTo>
                <a:lnTo>
                  <a:pt x="654" y="988"/>
                </a:lnTo>
                <a:lnTo>
                  <a:pt x="650" y="1015"/>
                </a:lnTo>
                <a:lnTo>
                  <a:pt x="645" y="1042"/>
                </a:lnTo>
                <a:lnTo>
                  <a:pt x="640" y="1068"/>
                </a:lnTo>
                <a:lnTo>
                  <a:pt x="632" y="1094"/>
                </a:lnTo>
                <a:lnTo>
                  <a:pt x="623" y="1120"/>
                </a:lnTo>
                <a:lnTo>
                  <a:pt x="680" y="1294"/>
                </a:lnTo>
                <a:lnTo>
                  <a:pt x="852" y="1229"/>
                </a:lnTo>
                <a:lnTo>
                  <a:pt x="865" y="1190"/>
                </a:lnTo>
                <a:lnTo>
                  <a:pt x="877" y="1151"/>
                </a:lnTo>
                <a:lnTo>
                  <a:pt x="887" y="1112"/>
                </a:lnTo>
                <a:lnTo>
                  <a:pt x="896" y="1072"/>
                </a:lnTo>
                <a:lnTo>
                  <a:pt x="903" y="1031"/>
                </a:lnTo>
                <a:lnTo>
                  <a:pt x="908" y="989"/>
                </a:lnTo>
                <a:lnTo>
                  <a:pt x="911" y="948"/>
                </a:lnTo>
                <a:lnTo>
                  <a:pt x="912" y="905"/>
                </a:lnTo>
                <a:lnTo>
                  <a:pt x="911" y="859"/>
                </a:lnTo>
                <a:lnTo>
                  <a:pt x="907" y="814"/>
                </a:lnTo>
                <a:lnTo>
                  <a:pt x="901" y="770"/>
                </a:lnTo>
                <a:lnTo>
                  <a:pt x="894" y="726"/>
                </a:lnTo>
                <a:lnTo>
                  <a:pt x="885" y="683"/>
                </a:lnTo>
                <a:lnTo>
                  <a:pt x="873" y="642"/>
                </a:lnTo>
                <a:lnTo>
                  <a:pt x="859" y="600"/>
                </a:lnTo>
                <a:lnTo>
                  <a:pt x="843" y="560"/>
                </a:lnTo>
                <a:lnTo>
                  <a:pt x="825" y="520"/>
                </a:lnTo>
                <a:lnTo>
                  <a:pt x="806" y="482"/>
                </a:lnTo>
                <a:lnTo>
                  <a:pt x="785" y="445"/>
                </a:lnTo>
                <a:lnTo>
                  <a:pt x="761" y="408"/>
                </a:lnTo>
                <a:lnTo>
                  <a:pt x="737" y="373"/>
                </a:lnTo>
                <a:lnTo>
                  <a:pt x="711" y="340"/>
                </a:lnTo>
                <a:lnTo>
                  <a:pt x="684" y="306"/>
                </a:lnTo>
                <a:lnTo>
                  <a:pt x="654" y="275"/>
                </a:lnTo>
                <a:lnTo>
                  <a:pt x="624" y="245"/>
                </a:lnTo>
                <a:lnTo>
                  <a:pt x="592" y="216"/>
                </a:lnTo>
                <a:lnTo>
                  <a:pt x="558" y="191"/>
                </a:lnTo>
                <a:lnTo>
                  <a:pt x="524" y="165"/>
                </a:lnTo>
                <a:lnTo>
                  <a:pt x="488" y="141"/>
                </a:lnTo>
                <a:lnTo>
                  <a:pt x="450" y="118"/>
                </a:lnTo>
                <a:lnTo>
                  <a:pt x="413" y="98"/>
                </a:lnTo>
                <a:lnTo>
                  <a:pt x="374" y="79"/>
                </a:lnTo>
                <a:lnTo>
                  <a:pt x="334" y="62"/>
                </a:lnTo>
                <a:lnTo>
                  <a:pt x="292" y="48"/>
                </a:lnTo>
                <a:lnTo>
                  <a:pt x="251" y="35"/>
                </a:lnTo>
                <a:lnTo>
                  <a:pt x="208" y="23"/>
                </a:lnTo>
                <a:lnTo>
                  <a:pt x="164" y="14"/>
                </a:lnTo>
                <a:lnTo>
                  <a:pt x="120" y="6"/>
                </a:lnTo>
                <a:lnTo>
                  <a:pt x="74" y="3"/>
                </a:lnTo>
                <a:lnTo>
                  <a:pt x="29" y="0"/>
                </a:lnTo>
                <a:lnTo>
                  <a:pt x="151" y="128"/>
                </a:lnTo>
                <a:lnTo>
                  <a:pt x="0" y="248"/>
                </a:lnTo>
                <a:lnTo>
                  <a:pt x="35" y="249"/>
                </a:lnTo>
                <a:lnTo>
                  <a:pt x="68" y="253"/>
                </a:lnTo>
                <a:lnTo>
                  <a:pt x="102" y="257"/>
                </a:lnTo>
                <a:lnTo>
                  <a:pt x="134" y="263"/>
                </a:lnTo>
                <a:lnTo>
                  <a:pt x="166" y="270"/>
                </a:lnTo>
                <a:lnTo>
                  <a:pt x="197" y="279"/>
                </a:lnTo>
                <a:lnTo>
                  <a:pt x="227" y="289"/>
                </a:lnTo>
                <a:lnTo>
                  <a:pt x="257" y="302"/>
                </a:lnTo>
                <a:lnTo>
                  <a:pt x="287" y="315"/>
                </a:lnTo>
                <a:lnTo>
                  <a:pt x="315" y="329"/>
                </a:lnTo>
                <a:lnTo>
                  <a:pt x="343" y="345"/>
                </a:lnTo>
                <a:lnTo>
                  <a:pt x="370" y="362"/>
                </a:lnTo>
                <a:lnTo>
                  <a:pt x="396" y="381"/>
                </a:lnTo>
                <a:lnTo>
                  <a:pt x="420" y="401"/>
                </a:lnTo>
                <a:lnTo>
                  <a:pt x="444" y="421"/>
                </a:lnTo>
                <a:lnTo>
                  <a:pt x="467" y="442"/>
                </a:lnTo>
                <a:lnTo>
                  <a:pt x="489" y="465"/>
                </a:lnTo>
                <a:lnTo>
                  <a:pt x="510" y="489"/>
                </a:lnTo>
                <a:lnTo>
                  <a:pt x="529" y="513"/>
                </a:lnTo>
                <a:lnTo>
                  <a:pt x="548" y="539"/>
                </a:lnTo>
                <a:lnTo>
                  <a:pt x="564" y="566"/>
                </a:lnTo>
                <a:lnTo>
                  <a:pt x="580" y="594"/>
                </a:lnTo>
                <a:lnTo>
                  <a:pt x="595" y="622"/>
                </a:lnTo>
                <a:lnTo>
                  <a:pt x="608" y="651"/>
                </a:lnTo>
                <a:lnTo>
                  <a:pt x="620" y="681"/>
                </a:lnTo>
                <a:lnTo>
                  <a:pt x="630" y="710"/>
                </a:lnTo>
                <a:lnTo>
                  <a:pt x="640" y="742"/>
                </a:lnTo>
                <a:lnTo>
                  <a:pt x="646" y="774"/>
                </a:lnTo>
                <a:lnTo>
                  <a:pt x="653" y="805"/>
                </a:lnTo>
                <a:lnTo>
                  <a:pt x="656" y="839"/>
                </a:lnTo>
                <a:lnTo>
                  <a:pt x="659" y="871"/>
                </a:lnTo>
                <a:lnTo>
                  <a:pt x="660" y="905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lumMod val="50000"/>
                  <a:shade val="30000"/>
                  <a:satMod val="115000"/>
                </a:srgbClr>
              </a:gs>
              <a:gs pos="50000">
                <a:srgbClr val="FFFFFF">
                  <a:lumMod val="50000"/>
                  <a:shade val="67500"/>
                  <a:satMod val="115000"/>
                </a:srgbClr>
              </a:gs>
              <a:gs pos="100000">
                <a:srgbClr val="FFFFFF">
                  <a:lumMod val="50000"/>
                  <a:shade val="100000"/>
                  <a:satMod val="11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b="1" kern="0" noProof="1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Freeform 243"/>
          <p:cNvSpPr>
            <a:spLocks/>
          </p:cNvSpPr>
          <p:nvPr/>
        </p:nvSpPr>
        <p:spPr bwMode="auto">
          <a:xfrm>
            <a:off x="4926013" y="3987800"/>
            <a:ext cx="2541587" cy="1041400"/>
          </a:xfrm>
          <a:custGeom>
            <a:avLst/>
            <a:gdLst/>
            <a:ahLst/>
            <a:cxnLst>
              <a:cxn ang="0">
                <a:pos x="757" y="407"/>
              </a:cxn>
              <a:cxn ang="0">
                <a:pos x="673" y="402"/>
              </a:cxn>
              <a:cxn ang="0">
                <a:pos x="591" y="386"/>
              </a:cxn>
              <a:cxn ang="0">
                <a:pos x="513" y="362"/>
              </a:cxn>
              <a:cxn ang="0">
                <a:pos x="440" y="327"/>
              </a:cxn>
              <a:cxn ang="0">
                <a:pos x="372" y="285"/>
              </a:cxn>
              <a:cxn ang="0">
                <a:pos x="310" y="236"/>
              </a:cxn>
              <a:cxn ang="0">
                <a:pos x="254" y="179"/>
              </a:cxn>
              <a:cxn ang="0">
                <a:pos x="206" y="117"/>
              </a:cxn>
              <a:cxn ang="0">
                <a:pos x="0" y="261"/>
              </a:cxn>
              <a:cxn ang="0">
                <a:pos x="16" y="283"/>
              </a:cxn>
              <a:cxn ang="0">
                <a:pos x="49" y="325"/>
              </a:cxn>
              <a:cxn ang="0">
                <a:pos x="86" y="366"/>
              </a:cxn>
              <a:cxn ang="0">
                <a:pos x="123" y="405"/>
              </a:cxn>
              <a:cxn ang="0">
                <a:pos x="163" y="441"/>
              </a:cxn>
              <a:cxn ang="0">
                <a:pos x="206" y="475"/>
              </a:cxn>
              <a:cxn ang="0">
                <a:pos x="252" y="506"/>
              </a:cxn>
              <a:cxn ang="0">
                <a:pos x="298" y="534"/>
              </a:cxn>
              <a:cxn ang="0">
                <a:pos x="346" y="560"/>
              </a:cxn>
              <a:cxn ang="0">
                <a:pos x="397" y="583"/>
              </a:cxn>
              <a:cxn ang="0">
                <a:pos x="449" y="604"/>
              </a:cxn>
              <a:cxn ang="0">
                <a:pos x="502" y="621"/>
              </a:cxn>
              <a:cxn ang="0">
                <a:pos x="556" y="634"/>
              </a:cxn>
              <a:cxn ang="0">
                <a:pos x="613" y="644"/>
              </a:cxn>
              <a:cxn ang="0">
                <a:pos x="670" y="652"/>
              </a:cxn>
              <a:cxn ang="0">
                <a:pos x="727" y="656"/>
              </a:cxn>
              <a:cxn ang="0">
                <a:pos x="757" y="656"/>
              </a:cxn>
              <a:cxn ang="0">
                <a:pos x="827" y="654"/>
              </a:cxn>
              <a:cxn ang="0">
                <a:pos x="896" y="646"/>
              </a:cxn>
              <a:cxn ang="0">
                <a:pos x="963" y="633"/>
              </a:cxn>
              <a:cxn ang="0">
                <a:pos x="1029" y="616"/>
              </a:cxn>
              <a:cxn ang="0">
                <a:pos x="1093" y="594"/>
              </a:cxn>
              <a:cxn ang="0">
                <a:pos x="1154" y="567"/>
              </a:cxn>
              <a:cxn ang="0">
                <a:pos x="1212" y="537"/>
              </a:cxn>
              <a:cxn ang="0">
                <a:pos x="1268" y="502"/>
              </a:cxn>
              <a:cxn ang="0">
                <a:pos x="1322" y="464"/>
              </a:cxn>
              <a:cxn ang="0">
                <a:pos x="1372" y="421"/>
              </a:cxn>
              <a:cxn ang="0">
                <a:pos x="1420" y="376"/>
              </a:cxn>
              <a:cxn ang="0">
                <a:pos x="1464" y="328"/>
              </a:cxn>
              <a:cxn ang="0">
                <a:pos x="1504" y="276"/>
              </a:cxn>
              <a:cxn ang="0">
                <a:pos x="1540" y="222"/>
              </a:cxn>
              <a:cxn ang="0">
                <a:pos x="1573" y="165"/>
              </a:cxn>
              <a:cxn ang="0">
                <a:pos x="1601" y="105"/>
              </a:cxn>
              <a:cxn ang="0">
                <a:pos x="1372" y="0"/>
              </a:cxn>
              <a:cxn ang="0">
                <a:pos x="1361" y="22"/>
              </a:cxn>
              <a:cxn ang="0">
                <a:pos x="1341" y="66"/>
              </a:cxn>
              <a:cxn ang="0">
                <a:pos x="1315" y="106"/>
              </a:cxn>
              <a:cxn ang="0">
                <a:pos x="1287" y="145"/>
              </a:cxn>
              <a:cxn ang="0">
                <a:pos x="1258" y="183"/>
              </a:cxn>
              <a:cxn ang="0">
                <a:pos x="1224" y="218"/>
              </a:cxn>
              <a:cxn ang="0">
                <a:pos x="1189" y="250"/>
              </a:cxn>
              <a:cxn ang="0">
                <a:pos x="1151" y="279"/>
              </a:cxn>
              <a:cxn ang="0">
                <a:pos x="1111" y="306"/>
              </a:cxn>
              <a:cxn ang="0">
                <a:pos x="1068" y="331"/>
              </a:cxn>
              <a:cxn ang="0">
                <a:pos x="1026" y="351"/>
              </a:cxn>
              <a:cxn ang="0">
                <a:pos x="980" y="370"/>
              </a:cxn>
              <a:cxn ang="0">
                <a:pos x="932" y="384"/>
              </a:cxn>
              <a:cxn ang="0">
                <a:pos x="884" y="396"/>
              </a:cxn>
              <a:cxn ang="0">
                <a:pos x="834" y="403"/>
              </a:cxn>
              <a:cxn ang="0">
                <a:pos x="783" y="407"/>
              </a:cxn>
              <a:cxn ang="0">
                <a:pos x="757" y="407"/>
              </a:cxn>
            </a:cxnLst>
            <a:rect l="0" t="0" r="r" b="b"/>
            <a:pathLst>
              <a:path w="1601" h="656">
                <a:moveTo>
                  <a:pt x="757" y="407"/>
                </a:moveTo>
                <a:lnTo>
                  <a:pt x="757" y="407"/>
                </a:lnTo>
                <a:lnTo>
                  <a:pt x="714" y="406"/>
                </a:lnTo>
                <a:lnTo>
                  <a:pt x="673" y="402"/>
                </a:lnTo>
                <a:lnTo>
                  <a:pt x="631" y="396"/>
                </a:lnTo>
                <a:lnTo>
                  <a:pt x="591" y="386"/>
                </a:lnTo>
                <a:lnTo>
                  <a:pt x="551" y="375"/>
                </a:lnTo>
                <a:lnTo>
                  <a:pt x="513" y="362"/>
                </a:lnTo>
                <a:lnTo>
                  <a:pt x="476" y="345"/>
                </a:lnTo>
                <a:lnTo>
                  <a:pt x="440" y="327"/>
                </a:lnTo>
                <a:lnTo>
                  <a:pt x="406" y="307"/>
                </a:lnTo>
                <a:lnTo>
                  <a:pt x="372" y="285"/>
                </a:lnTo>
                <a:lnTo>
                  <a:pt x="340" y="262"/>
                </a:lnTo>
                <a:lnTo>
                  <a:pt x="310" y="236"/>
                </a:lnTo>
                <a:lnTo>
                  <a:pt x="281" y="209"/>
                </a:lnTo>
                <a:lnTo>
                  <a:pt x="254" y="179"/>
                </a:lnTo>
                <a:lnTo>
                  <a:pt x="230" y="148"/>
                </a:lnTo>
                <a:lnTo>
                  <a:pt x="206" y="117"/>
                </a:lnTo>
                <a:lnTo>
                  <a:pt x="40" y="83"/>
                </a:lnTo>
                <a:lnTo>
                  <a:pt x="0" y="261"/>
                </a:lnTo>
                <a:lnTo>
                  <a:pt x="0" y="261"/>
                </a:lnTo>
                <a:lnTo>
                  <a:pt x="16" y="283"/>
                </a:lnTo>
                <a:lnTo>
                  <a:pt x="32" y="305"/>
                </a:lnTo>
                <a:lnTo>
                  <a:pt x="49" y="325"/>
                </a:lnTo>
                <a:lnTo>
                  <a:pt x="66" y="346"/>
                </a:lnTo>
                <a:lnTo>
                  <a:pt x="86" y="366"/>
                </a:lnTo>
                <a:lnTo>
                  <a:pt x="104" y="385"/>
                </a:lnTo>
                <a:lnTo>
                  <a:pt x="123" y="405"/>
                </a:lnTo>
                <a:lnTo>
                  <a:pt x="144" y="423"/>
                </a:lnTo>
                <a:lnTo>
                  <a:pt x="163" y="441"/>
                </a:lnTo>
                <a:lnTo>
                  <a:pt x="185" y="458"/>
                </a:lnTo>
                <a:lnTo>
                  <a:pt x="206" y="475"/>
                </a:lnTo>
                <a:lnTo>
                  <a:pt x="230" y="490"/>
                </a:lnTo>
                <a:lnTo>
                  <a:pt x="252" y="506"/>
                </a:lnTo>
                <a:lnTo>
                  <a:pt x="275" y="520"/>
                </a:lnTo>
                <a:lnTo>
                  <a:pt x="298" y="534"/>
                </a:lnTo>
                <a:lnTo>
                  <a:pt x="323" y="548"/>
                </a:lnTo>
                <a:lnTo>
                  <a:pt x="346" y="560"/>
                </a:lnTo>
                <a:lnTo>
                  <a:pt x="372" y="572"/>
                </a:lnTo>
                <a:lnTo>
                  <a:pt x="397" y="583"/>
                </a:lnTo>
                <a:lnTo>
                  <a:pt x="423" y="594"/>
                </a:lnTo>
                <a:lnTo>
                  <a:pt x="449" y="604"/>
                </a:lnTo>
                <a:lnTo>
                  <a:pt x="476" y="612"/>
                </a:lnTo>
                <a:lnTo>
                  <a:pt x="502" y="621"/>
                </a:lnTo>
                <a:lnTo>
                  <a:pt x="529" y="628"/>
                </a:lnTo>
                <a:lnTo>
                  <a:pt x="556" y="634"/>
                </a:lnTo>
                <a:lnTo>
                  <a:pt x="585" y="641"/>
                </a:lnTo>
                <a:lnTo>
                  <a:pt x="613" y="644"/>
                </a:lnTo>
                <a:lnTo>
                  <a:pt x="641" y="650"/>
                </a:lnTo>
                <a:lnTo>
                  <a:pt x="670" y="652"/>
                </a:lnTo>
                <a:lnTo>
                  <a:pt x="699" y="655"/>
                </a:lnTo>
                <a:lnTo>
                  <a:pt x="727" y="656"/>
                </a:lnTo>
                <a:lnTo>
                  <a:pt x="757" y="656"/>
                </a:lnTo>
                <a:lnTo>
                  <a:pt x="757" y="656"/>
                </a:lnTo>
                <a:lnTo>
                  <a:pt x="792" y="656"/>
                </a:lnTo>
                <a:lnTo>
                  <a:pt x="827" y="654"/>
                </a:lnTo>
                <a:lnTo>
                  <a:pt x="862" y="651"/>
                </a:lnTo>
                <a:lnTo>
                  <a:pt x="896" y="646"/>
                </a:lnTo>
                <a:lnTo>
                  <a:pt x="931" y="641"/>
                </a:lnTo>
                <a:lnTo>
                  <a:pt x="963" y="633"/>
                </a:lnTo>
                <a:lnTo>
                  <a:pt x="997" y="625"/>
                </a:lnTo>
                <a:lnTo>
                  <a:pt x="1029" y="616"/>
                </a:lnTo>
                <a:lnTo>
                  <a:pt x="1061" y="606"/>
                </a:lnTo>
                <a:lnTo>
                  <a:pt x="1093" y="594"/>
                </a:lnTo>
                <a:lnTo>
                  <a:pt x="1124" y="581"/>
                </a:lnTo>
                <a:lnTo>
                  <a:pt x="1154" y="567"/>
                </a:lnTo>
                <a:lnTo>
                  <a:pt x="1184" y="552"/>
                </a:lnTo>
                <a:lnTo>
                  <a:pt x="1212" y="537"/>
                </a:lnTo>
                <a:lnTo>
                  <a:pt x="1241" y="520"/>
                </a:lnTo>
                <a:lnTo>
                  <a:pt x="1268" y="502"/>
                </a:lnTo>
                <a:lnTo>
                  <a:pt x="1295" y="484"/>
                </a:lnTo>
                <a:lnTo>
                  <a:pt x="1322" y="464"/>
                </a:lnTo>
                <a:lnTo>
                  <a:pt x="1347" y="443"/>
                </a:lnTo>
                <a:lnTo>
                  <a:pt x="1372" y="421"/>
                </a:lnTo>
                <a:lnTo>
                  <a:pt x="1396" y="399"/>
                </a:lnTo>
                <a:lnTo>
                  <a:pt x="1420" y="376"/>
                </a:lnTo>
                <a:lnTo>
                  <a:pt x="1442" y="353"/>
                </a:lnTo>
                <a:lnTo>
                  <a:pt x="1464" y="328"/>
                </a:lnTo>
                <a:lnTo>
                  <a:pt x="1483" y="302"/>
                </a:lnTo>
                <a:lnTo>
                  <a:pt x="1504" y="276"/>
                </a:lnTo>
                <a:lnTo>
                  <a:pt x="1522" y="249"/>
                </a:lnTo>
                <a:lnTo>
                  <a:pt x="1540" y="222"/>
                </a:lnTo>
                <a:lnTo>
                  <a:pt x="1557" y="193"/>
                </a:lnTo>
                <a:lnTo>
                  <a:pt x="1573" y="165"/>
                </a:lnTo>
                <a:lnTo>
                  <a:pt x="1587" y="135"/>
                </a:lnTo>
                <a:lnTo>
                  <a:pt x="1601" y="105"/>
                </a:lnTo>
                <a:lnTo>
                  <a:pt x="1427" y="171"/>
                </a:lnTo>
                <a:lnTo>
                  <a:pt x="1372" y="0"/>
                </a:lnTo>
                <a:lnTo>
                  <a:pt x="1372" y="0"/>
                </a:lnTo>
                <a:lnTo>
                  <a:pt x="1361" y="22"/>
                </a:lnTo>
                <a:lnTo>
                  <a:pt x="1351" y="44"/>
                </a:lnTo>
                <a:lnTo>
                  <a:pt x="1341" y="66"/>
                </a:lnTo>
                <a:lnTo>
                  <a:pt x="1328" y="87"/>
                </a:lnTo>
                <a:lnTo>
                  <a:pt x="1315" y="106"/>
                </a:lnTo>
                <a:lnTo>
                  <a:pt x="1302" y="127"/>
                </a:lnTo>
                <a:lnTo>
                  <a:pt x="1287" y="145"/>
                </a:lnTo>
                <a:lnTo>
                  <a:pt x="1273" y="165"/>
                </a:lnTo>
                <a:lnTo>
                  <a:pt x="1258" y="183"/>
                </a:lnTo>
                <a:lnTo>
                  <a:pt x="1241" y="201"/>
                </a:lnTo>
                <a:lnTo>
                  <a:pt x="1224" y="218"/>
                </a:lnTo>
                <a:lnTo>
                  <a:pt x="1207" y="233"/>
                </a:lnTo>
                <a:lnTo>
                  <a:pt x="1189" y="250"/>
                </a:lnTo>
                <a:lnTo>
                  <a:pt x="1169" y="265"/>
                </a:lnTo>
                <a:lnTo>
                  <a:pt x="1151" y="279"/>
                </a:lnTo>
                <a:lnTo>
                  <a:pt x="1131" y="293"/>
                </a:lnTo>
                <a:lnTo>
                  <a:pt x="1111" y="306"/>
                </a:lnTo>
                <a:lnTo>
                  <a:pt x="1090" y="319"/>
                </a:lnTo>
                <a:lnTo>
                  <a:pt x="1068" y="331"/>
                </a:lnTo>
                <a:lnTo>
                  <a:pt x="1048" y="341"/>
                </a:lnTo>
                <a:lnTo>
                  <a:pt x="1026" y="351"/>
                </a:lnTo>
                <a:lnTo>
                  <a:pt x="1002" y="361"/>
                </a:lnTo>
                <a:lnTo>
                  <a:pt x="980" y="370"/>
                </a:lnTo>
                <a:lnTo>
                  <a:pt x="957" y="377"/>
                </a:lnTo>
                <a:lnTo>
                  <a:pt x="932" y="384"/>
                </a:lnTo>
                <a:lnTo>
                  <a:pt x="909" y="390"/>
                </a:lnTo>
                <a:lnTo>
                  <a:pt x="884" y="396"/>
                </a:lnTo>
                <a:lnTo>
                  <a:pt x="860" y="399"/>
                </a:lnTo>
                <a:lnTo>
                  <a:pt x="834" y="403"/>
                </a:lnTo>
                <a:lnTo>
                  <a:pt x="809" y="405"/>
                </a:lnTo>
                <a:lnTo>
                  <a:pt x="783" y="407"/>
                </a:lnTo>
                <a:lnTo>
                  <a:pt x="757" y="407"/>
                </a:lnTo>
                <a:lnTo>
                  <a:pt x="757" y="407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5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b="1" kern="0" noProof="1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Freeform 244"/>
          <p:cNvSpPr>
            <a:spLocks/>
          </p:cNvSpPr>
          <p:nvPr/>
        </p:nvSpPr>
        <p:spPr bwMode="auto">
          <a:xfrm>
            <a:off x="4673600" y="2152650"/>
            <a:ext cx="1643063" cy="2200275"/>
          </a:xfrm>
          <a:custGeom>
            <a:avLst/>
            <a:gdLst>
              <a:gd name="T0" fmla="*/ 1035 w 1035"/>
              <a:gd name="T1" fmla="*/ 128 h 1386"/>
              <a:gd name="T2" fmla="*/ 915 w 1035"/>
              <a:gd name="T3" fmla="*/ 0 h 1386"/>
              <a:gd name="T4" fmla="*/ 831 w 1035"/>
              <a:gd name="T5" fmla="*/ 4 h 1386"/>
              <a:gd name="T6" fmla="*/ 748 w 1035"/>
              <a:gd name="T7" fmla="*/ 15 h 1386"/>
              <a:gd name="T8" fmla="*/ 669 w 1035"/>
              <a:gd name="T9" fmla="*/ 33 h 1386"/>
              <a:gd name="T10" fmla="*/ 591 w 1035"/>
              <a:gd name="T11" fmla="*/ 58 h 1386"/>
              <a:gd name="T12" fmla="*/ 517 w 1035"/>
              <a:gd name="T13" fmla="*/ 90 h 1386"/>
              <a:gd name="T14" fmla="*/ 447 w 1035"/>
              <a:gd name="T15" fmla="*/ 128 h 1386"/>
              <a:gd name="T16" fmla="*/ 381 w 1035"/>
              <a:gd name="T17" fmla="*/ 171 h 1386"/>
              <a:gd name="T18" fmla="*/ 319 w 1035"/>
              <a:gd name="T19" fmla="*/ 219 h 1386"/>
              <a:gd name="T20" fmla="*/ 469 w 1035"/>
              <a:gd name="T21" fmla="*/ 131 h 1386"/>
              <a:gd name="T22" fmla="*/ 742 w 1035"/>
              <a:gd name="T23" fmla="*/ 160 h 1386"/>
              <a:gd name="T24" fmla="*/ 469 w 1035"/>
              <a:gd name="T25" fmla="*/ 131 h 1386"/>
              <a:gd name="T26" fmla="*/ 319 w 1035"/>
              <a:gd name="T27" fmla="*/ 219 h 1386"/>
              <a:gd name="T28" fmla="*/ 282 w 1035"/>
              <a:gd name="T29" fmla="*/ 251 h 1386"/>
              <a:gd name="T30" fmla="*/ 216 w 1035"/>
              <a:gd name="T31" fmla="*/ 321 h 1386"/>
              <a:gd name="T32" fmla="*/ 158 w 1035"/>
              <a:gd name="T33" fmla="*/ 396 h 1386"/>
              <a:gd name="T34" fmla="*/ 107 w 1035"/>
              <a:gd name="T35" fmla="*/ 479 h 1386"/>
              <a:gd name="T36" fmla="*/ 66 w 1035"/>
              <a:gd name="T37" fmla="*/ 566 h 1386"/>
              <a:gd name="T38" fmla="*/ 35 w 1035"/>
              <a:gd name="T39" fmla="*/ 658 h 1386"/>
              <a:gd name="T40" fmla="*/ 13 w 1035"/>
              <a:gd name="T41" fmla="*/ 755 h 1386"/>
              <a:gd name="T42" fmla="*/ 1 w 1035"/>
              <a:gd name="T43" fmla="*/ 855 h 1386"/>
              <a:gd name="T44" fmla="*/ 0 w 1035"/>
              <a:gd name="T45" fmla="*/ 906 h 1386"/>
              <a:gd name="T46" fmla="*/ 2 w 1035"/>
              <a:gd name="T47" fmla="*/ 972 h 1386"/>
              <a:gd name="T48" fmla="*/ 9 w 1035"/>
              <a:gd name="T49" fmla="*/ 1036 h 1386"/>
              <a:gd name="T50" fmla="*/ 20 w 1035"/>
              <a:gd name="T51" fmla="*/ 1099 h 1386"/>
              <a:gd name="T52" fmla="*/ 36 w 1035"/>
              <a:gd name="T53" fmla="*/ 1160 h 1386"/>
              <a:gd name="T54" fmla="*/ 55 w 1035"/>
              <a:gd name="T55" fmla="*/ 1220 h 1386"/>
              <a:gd name="T56" fmla="*/ 80 w 1035"/>
              <a:gd name="T57" fmla="*/ 1277 h 1386"/>
              <a:gd name="T58" fmla="*/ 107 w 1035"/>
              <a:gd name="T59" fmla="*/ 1332 h 1386"/>
              <a:gd name="T60" fmla="*/ 138 w 1035"/>
              <a:gd name="T61" fmla="*/ 1386 h 1386"/>
              <a:gd name="T62" fmla="*/ 346 w 1035"/>
              <a:gd name="T63" fmla="*/ 1244 h 1386"/>
              <a:gd name="T64" fmla="*/ 325 w 1035"/>
              <a:gd name="T65" fmla="*/ 1207 h 1386"/>
              <a:gd name="T66" fmla="*/ 290 w 1035"/>
              <a:gd name="T67" fmla="*/ 1126 h 1386"/>
              <a:gd name="T68" fmla="*/ 265 w 1035"/>
              <a:gd name="T69" fmla="*/ 1041 h 1386"/>
              <a:gd name="T70" fmla="*/ 258 w 1035"/>
              <a:gd name="T71" fmla="*/ 997 h 1386"/>
              <a:gd name="T72" fmla="*/ 254 w 1035"/>
              <a:gd name="T73" fmla="*/ 953 h 1386"/>
              <a:gd name="T74" fmla="*/ 252 w 1035"/>
              <a:gd name="T75" fmla="*/ 906 h 1386"/>
              <a:gd name="T76" fmla="*/ 252 w 1035"/>
              <a:gd name="T77" fmla="*/ 873 h 1386"/>
              <a:gd name="T78" fmla="*/ 259 w 1035"/>
              <a:gd name="T79" fmla="*/ 809 h 1386"/>
              <a:gd name="T80" fmla="*/ 272 w 1035"/>
              <a:gd name="T81" fmla="*/ 746 h 1386"/>
              <a:gd name="T82" fmla="*/ 290 w 1035"/>
              <a:gd name="T83" fmla="*/ 687 h 1386"/>
              <a:gd name="T84" fmla="*/ 313 w 1035"/>
              <a:gd name="T85" fmla="*/ 630 h 1386"/>
              <a:gd name="T86" fmla="*/ 343 w 1035"/>
              <a:gd name="T87" fmla="*/ 574 h 1386"/>
              <a:gd name="T88" fmla="*/ 377 w 1035"/>
              <a:gd name="T89" fmla="*/ 523 h 1386"/>
              <a:gd name="T90" fmla="*/ 414 w 1035"/>
              <a:gd name="T91" fmla="*/ 475 h 1386"/>
              <a:gd name="T92" fmla="*/ 457 w 1035"/>
              <a:gd name="T93" fmla="*/ 431 h 1386"/>
              <a:gd name="T94" fmla="*/ 504 w 1035"/>
              <a:gd name="T95" fmla="*/ 391 h 1386"/>
              <a:gd name="T96" fmla="*/ 554 w 1035"/>
              <a:gd name="T97" fmla="*/ 355 h 1386"/>
              <a:gd name="T98" fmla="*/ 608 w 1035"/>
              <a:gd name="T99" fmla="*/ 324 h 1386"/>
              <a:gd name="T100" fmla="*/ 665 w 1035"/>
              <a:gd name="T101" fmla="*/ 298 h 1386"/>
              <a:gd name="T102" fmla="*/ 724 w 1035"/>
              <a:gd name="T103" fmla="*/ 277 h 1386"/>
              <a:gd name="T104" fmla="*/ 787 w 1035"/>
              <a:gd name="T105" fmla="*/ 262 h 1386"/>
              <a:gd name="T106" fmla="*/ 850 w 1035"/>
              <a:gd name="T107" fmla="*/ 252 h 1386"/>
              <a:gd name="T108" fmla="*/ 882 w 1035"/>
              <a:gd name="T109" fmla="*/ 250 h 1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35"/>
              <a:gd name="T166" fmla="*/ 0 h 1386"/>
              <a:gd name="T167" fmla="*/ 1035 w 1035"/>
              <a:gd name="T168" fmla="*/ 1386 h 1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35" h="1386">
                <a:moveTo>
                  <a:pt x="882" y="250"/>
                </a:moveTo>
                <a:lnTo>
                  <a:pt x="1035" y="128"/>
                </a:lnTo>
                <a:lnTo>
                  <a:pt x="915" y="0"/>
                </a:lnTo>
                <a:lnTo>
                  <a:pt x="872" y="1"/>
                </a:lnTo>
                <a:lnTo>
                  <a:pt x="831" y="4"/>
                </a:lnTo>
                <a:lnTo>
                  <a:pt x="789" y="9"/>
                </a:lnTo>
                <a:lnTo>
                  <a:pt x="748" y="15"/>
                </a:lnTo>
                <a:lnTo>
                  <a:pt x="707" y="23"/>
                </a:lnTo>
                <a:lnTo>
                  <a:pt x="669" y="33"/>
                </a:lnTo>
                <a:lnTo>
                  <a:pt x="630" y="45"/>
                </a:lnTo>
                <a:lnTo>
                  <a:pt x="591" y="58"/>
                </a:lnTo>
                <a:lnTo>
                  <a:pt x="553" y="74"/>
                </a:lnTo>
                <a:lnTo>
                  <a:pt x="517" y="90"/>
                </a:lnTo>
                <a:lnTo>
                  <a:pt x="482" y="109"/>
                </a:lnTo>
                <a:lnTo>
                  <a:pt x="447" y="128"/>
                </a:lnTo>
                <a:lnTo>
                  <a:pt x="413" y="149"/>
                </a:lnTo>
                <a:lnTo>
                  <a:pt x="381" y="171"/>
                </a:lnTo>
                <a:lnTo>
                  <a:pt x="348" y="194"/>
                </a:lnTo>
                <a:lnTo>
                  <a:pt x="319" y="219"/>
                </a:lnTo>
                <a:lnTo>
                  <a:pt x="346" y="247"/>
                </a:lnTo>
                <a:lnTo>
                  <a:pt x="469" y="131"/>
                </a:lnTo>
                <a:lnTo>
                  <a:pt x="593" y="259"/>
                </a:lnTo>
                <a:lnTo>
                  <a:pt x="742" y="160"/>
                </a:lnTo>
                <a:lnTo>
                  <a:pt x="593" y="259"/>
                </a:lnTo>
                <a:lnTo>
                  <a:pt x="469" y="131"/>
                </a:lnTo>
                <a:lnTo>
                  <a:pt x="346" y="247"/>
                </a:lnTo>
                <a:lnTo>
                  <a:pt x="319" y="219"/>
                </a:lnTo>
                <a:lnTo>
                  <a:pt x="282" y="251"/>
                </a:lnTo>
                <a:lnTo>
                  <a:pt x="249" y="285"/>
                </a:lnTo>
                <a:lnTo>
                  <a:pt x="216" y="321"/>
                </a:lnTo>
                <a:lnTo>
                  <a:pt x="186" y="359"/>
                </a:lnTo>
                <a:lnTo>
                  <a:pt x="158" y="396"/>
                </a:lnTo>
                <a:lnTo>
                  <a:pt x="132" y="438"/>
                </a:lnTo>
                <a:lnTo>
                  <a:pt x="107" y="479"/>
                </a:lnTo>
                <a:lnTo>
                  <a:pt x="85" y="522"/>
                </a:lnTo>
                <a:lnTo>
                  <a:pt x="66" y="566"/>
                </a:lnTo>
                <a:lnTo>
                  <a:pt x="49" y="612"/>
                </a:lnTo>
                <a:lnTo>
                  <a:pt x="35" y="658"/>
                </a:lnTo>
                <a:lnTo>
                  <a:pt x="22" y="706"/>
                </a:lnTo>
                <a:lnTo>
                  <a:pt x="13" y="755"/>
                </a:lnTo>
                <a:lnTo>
                  <a:pt x="5" y="805"/>
                </a:lnTo>
                <a:lnTo>
                  <a:pt x="1" y="855"/>
                </a:lnTo>
                <a:lnTo>
                  <a:pt x="0" y="906"/>
                </a:lnTo>
                <a:lnTo>
                  <a:pt x="0" y="938"/>
                </a:lnTo>
                <a:lnTo>
                  <a:pt x="2" y="972"/>
                </a:lnTo>
                <a:lnTo>
                  <a:pt x="5" y="1004"/>
                </a:lnTo>
                <a:lnTo>
                  <a:pt x="9" y="1036"/>
                </a:lnTo>
                <a:lnTo>
                  <a:pt x="14" y="1068"/>
                </a:lnTo>
                <a:lnTo>
                  <a:pt x="20" y="1099"/>
                </a:lnTo>
                <a:lnTo>
                  <a:pt x="28" y="1130"/>
                </a:lnTo>
                <a:lnTo>
                  <a:pt x="36" y="1160"/>
                </a:lnTo>
                <a:lnTo>
                  <a:pt x="45" y="1190"/>
                </a:lnTo>
                <a:lnTo>
                  <a:pt x="55" y="1220"/>
                </a:lnTo>
                <a:lnTo>
                  <a:pt x="67" y="1248"/>
                </a:lnTo>
                <a:lnTo>
                  <a:pt x="80" y="1277"/>
                </a:lnTo>
                <a:lnTo>
                  <a:pt x="93" y="1305"/>
                </a:lnTo>
                <a:lnTo>
                  <a:pt x="107" y="1332"/>
                </a:lnTo>
                <a:lnTo>
                  <a:pt x="123" y="1360"/>
                </a:lnTo>
                <a:lnTo>
                  <a:pt x="138" y="1386"/>
                </a:lnTo>
                <a:lnTo>
                  <a:pt x="179" y="1209"/>
                </a:lnTo>
                <a:lnTo>
                  <a:pt x="346" y="1244"/>
                </a:lnTo>
                <a:lnTo>
                  <a:pt x="325" y="1207"/>
                </a:lnTo>
                <a:lnTo>
                  <a:pt x="307" y="1166"/>
                </a:lnTo>
                <a:lnTo>
                  <a:pt x="290" y="1126"/>
                </a:lnTo>
                <a:lnTo>
                  <a:pt x="277" y="1085"/>
                </a:lnTo>
                <a:lnTo>
                  <a:pt x="265" y="1041"/>
                </a:lnTo>
                <a:lnTo>
                  <a:pt x="261" y="1019"/>
                </a:lnTo>
                <a:lnTo>
                  <a:pt x="258" y="997"/>
                </a:lnTo>
                <a:lnTo>
                  <a:pt x="255" y="975"/>
                </a:lnTo>
                <a:lnTo>
                  <a:pt x="254" y="953"/>
                </a:lnTo>
                <a:lnTo>
                  <a:pt x="252" y="929"/>
                </a:lnTo>
                <a:lnTo>
                  <a:pt x="252" y="906"/>
                </a:lnTo>
                <a:lnTo>
                  <a:pt x="252" y="873"/>
                </a:lnTo>
                <a:lnTo>
                  <a:pt x="255" y="841"/>
                </a:lnTo>
                <a:lnTo>
                  <a:pt x="259" y="809"/>
                </a:lnTo>
                <a:lnTo>
                  <a:pt x="264" y="778"/>
                </a:lnTo>
                <a:lnTo>
                  <a:pt x="272" y="746"/>
                </a:lnTo>
                <a:lnTo>
                  <a:pt x="280" y="717"/>
                </a:lnTo>
                <a:lnTo>
                  <a:pt x="290" y="687"/>
                </a:lnTo>
                <a:lnTo>
                  <a:pt x="302" y="657"/>
                </a:lnTo>
                <a:lnTo>
                  <a:pt x="313" y="630"/>
                </a:lnTo>
                <a:lnTo>
                  <a:pt x="328" y="601"/>
                </a:lnTo>
                <a:lnTo>
                  <a:pt x="343" y="574"/>
                </a:lnTo>
                <a:lnTo>
                  <a:pt x="359" y="548"/>
                </a:lnTo>
                <a:lnTo>
                  <a:pt x="377" y="523"/>
                </a:lnTo>
                <a:lnTo>
                  <a:pt x="395" y="499"/>
                </a:lnTo>
                <a:lnTo>
                  <a:pt x="414" y="475"/>
                </a:lnTo>
                <a:lnTo>
                  <a:pt x="435" y="452"/>
                </a:lnTo>
                <a:lnTo>
                  <a:pt x="457" y="431"/>
                </a:lnTo>
                <a:lnTo>
                  <a:pt x="481" y="411"/>
                </a:lnTo>
                <a:lnTo>
                  <a:pt x="504" y="391"/>
                </a:lnTo>
                <a:lnTo>
                  <a:pt x="529" y="372"/>
                </a:lnTo>
                <a:lnTo>
                  <a:pt x="554" y="355"/>
                </a:lnTo>
                <a:lnTo>
                  <a:pt x="580" y="339"/>
                </a:lnTo>
                <a:lnTo>
                  <a:pt x="608" y="324"/>
                </a:lnTo>
                <a:lnTo>
                  <a:pt x="636" y="311"/>
                </a:lnTo>
                <a:lnTo>
                  <a:pt x="665" y="298"/>
                </a:lnTo>
                <a:lnTo>
                  <a:pt x="695" y="286"/>
                </a:lnTo>
                <a:lnTo>
                  <a:pt x="724" y="277"/>
                </a:lnTo>
                <a:lnTo>
                  <a:pt x="755" y="269"/>
                </a:lnTo>
                <a:lnTo>
                  <a:pt x="787" y="262"/>
                </a:lnTo>
                <a:lnTo>
                  <a:pt x="818" y="256"/>
                </a:lnTo>
                <a:lnTo>
                  <a:pt x="850" y="252"/>
                </a:lnTo>
                <a:lnTo>
                  <a:pt x="882" y="250"/>
                </a:lnTo>
                <a:close/>
              </a:path>
            </a:pathLst>
          </a:cu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 noProof="1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28" name="Freeform 233"/>
          <p:cNvSpPr>
            <a:spLocks/>
          </p:cNvSpPr>
          <p:nvPr/>
        </p:nvSpPr>
        <p:spPr bwMode="auto">
          <a:xfrm>
            <a:off x="6084888" y="2954338"/>
            <a:ext cx="71437" cy="12700"/>
          </a:xfrm>
          <a:custGeom>
            <a:avLst/>
            <a:gdLst>
              <a:gd name="T0" fmla="*/ 90724984 w 45"/>
              <a:gd name="T1" fmla="*/ 20161247 h 8"/>
              <a:gd name="T2" fmla="*/ 113405455 w 45"/>
              <a:gd name="T3" fmla="*/ 0 h 8"/>
              <a:gd name="T4" fmla="*/ 113405455 w 45"/>
              <a:gd name="T5" fmla="*/ 0 h 8"/>
              <a:gd name="T6" fmla="*/ 83163777 w 45"/>
              <a:gd name="T7" fmla="*/ 0 h 8"/>
              <a:gd name="T8" fmla="*/ 83163777 w 45"/>
              <a:gd name="T9" fmla="*/ 0 h 8"/>
              <a:gd name="T10" fmla="*/ 15120833 w 45"/>
              <a:gd name="T11" fmla="*/ 2520950 h 8"/>
              <a:gd name="T12" fmla="*/ 0 w 45"/>
              <a:gd name="T13" fmla="*/ 15120936 h 8"/>
              <a:gd name="T14" fmla="*/ 90724984 w 45"/>
              <a:gd name="T15" fmla="*/ 201612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"/>
              <a:gd name="T25" fmla="*/ 0 h 8"/>
              <a:gd name="T26" fmla="*/ 45 w 45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" h="8">
                <a:moveTo>
                  <a:pt x="36" y="8"/>
                </a:moveTo>
                <a:lnTo>
                  <a:pt x="45" y="0"/>
                </a:lnTo>
                <a:lnTo>
                  <a:pt x="33" y="0"/>
                </a:lnTo>
                <a:lnTo>
                  <a:pt x="6" y="1"/>
                </a:lnTo>
                <a:lnTo>
                  <a:pt x="0" y="6"/>
                </a:lnTo>
                <a:lnTo>
                  <a:pt x="36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Freeform 234"/>
          <p:cNvSpPr>
            <a:spLocks/>
          </p:cNvSpPr>
          <p:nvPr/>
        </p:nvSpPr>
        <p:spPr bwMode="auto">
          <a:xfrm>
            <a:off x="6135688" y="2128838"/>
            <a:ext cx="63500" cy="9525"/>
          </a:xfrm>
          <a:custGeom>
            <a:avLst/>
            <a:gdLst>
              <a:gd name="T0" fmla="*/ 88206254 w 40"/>
              <a:gd name="T1" fmla="*/ 2520950 h 6"/>
              <a:gd name="T2" fmla="*/ 0 w 40"/>
              <a:gd name="T3" fmla="*/ 0 h 6"/>
              <a:gd name="T4" fmla="*/ 12601573 w 40"/>
              <a:gd name="T5" fmla="*/ 15120939 h 6"/>
              <a:gd name="T6" fmla="*/ 12601573 w 40"/>
              <a:gd name="T7" fmla="*/ 15120939 h 6"/>
              <a:gd name="T8" fmla="*/ 100806236 w 40"/>
              <a:gd name="T9" fmla="*/ 15120939 h 6"/>
              <a:gd name="T10" fmla="*/ 88206254 w 40"/>
              <a:gd name="T11" fmla="*/ 252095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6"/>
              <a:gd name="T20" fmla="*/ 40 w 4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6">
                <a:moveTo>
                  <a:pt x="35" y="1"/>
                </a:moveTo>
                <a:lnTo>
                  <a:pt x="0" y="0"/>
                </a:lnTo>
                <a:lnTo>
                  <a:pt x="5" y="6"/>
                </a:lnTo>
                <a:lnTo>
                  <a:pt x="40" y="6"/>
                </a:lnTo>
                <a:lnTo>
                  <a:pt x="35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Freeform 237"/>
          <p:cNvSpPr>
            <a:spLocks/>
          </p:cNvSpPr>
          <p:nvPr/>
        </p:nvSpPr>
        <p:spPr bwMode="auto">
          <a:xfrm>
            <a:off x="6135688" y="4600575"/>
            <a:ext cx="88900" cy="33338"/>
          </a:xfrm>
          <a:custGeom>
            <a:avLst/>
            <a:gdLst>
              <a:gd name="T0" fmla="*/ 90725625 w 56"/>
              <a:gd name="T1" fmla="*/ 0 h 21"/>
              <a:gd name="T2" fmla="*/ 90725625 w 56"/>
              <a:gd name="T3" fmla="*/ 0 h 21"/>
              <a:gd name="T4" fmla="*/ 2520950 w 56"/>
              <a:gd name="T5" fmla="*/ 2520988 h 21"/>
              <a:gd name="T6" fmla="*/ 2520950 w 56"/>
              <a:gd name="T7" fmla="*/ 2520988 h 21"/>
              <a:gd name="T8" fmla="*/ 0 w 56"/>
              <a:gd name="T9" fmla="*/ 2520988 h 21"/>
              <a:gd name="T10" fmla="*/ 50403124 w 56"/>
              <a:gd name="T11" fmla="*/ 42844089 h 21"/>
              <a:gd name="T12" fmla="*/ 40322501 w 56"/>
              <a:gd name="T13" fmla="*/ 52924874 h 21"/>
              <a:gd name="T14" fmla="*/ 40322501 w 56"/>
              <a:gd name="T15" fmla="*/ 52924874 h 21"/>
              <a:gd name="T16" fmla="*/ 128528777 w 56"/>
              <a:gd name="T17" fmla="*/ 50403875 h 21"/>
              <a:gd name="T18" fmla="*/ 141128761 w 56"/>
              <a:gd name="T19" fmla="*/ 40323103 h 21"/>
              <a:gd name="T20" fmla="*/ 90725625 w 56"/>
              <a:gd name="T21" fmla="*/ 0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21"/>
              <a:gd name="T35" fmla="*/ 56 w 56"/>
              <a:gd name="T36" fmla="*/ 21 h 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21">
                <a:moveTo>
                  <a:pt x="36" y="0"/>
                </a:moveTo>
                <a:lnTo>
                  <a:pt x="36" y="0"/>
                </a:lnTo>
                <a:lnTo>
                  <a:pt x="1" y="1"/>
                </a:lnTo>
                <a:lnTo>
                  <a:pt x="0" y="1"/>
                </a:lnTo>
                <a:lnTo>
                  <a:pt x="20" y="17"/>
                </a:lnTo>
                <a:lnTo>
                  <a:pt x="16" y="21"/>
                </a:lnTo>
                <a:lnTo>
                  <a:pt x="51" y="20"/>
                </a:lnTo>
                <a:lnTo>
                  <a:pt x="56" y="16"/>
                </a:lnTo>
                <a:lnTo>
                  <a:pt x="3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2" name="Freeform 238"/>
          <p:cNvSpPr>
            <a:spLocks/>
          </p:cNvSpPr>
          <p:nvPr/>
        </p:nvSpPr>
        <p:spPr bwMode="auto">
          <a:xfrm>
            <a:off x="6111875" y="4205288"/>
            <a:ext cx="60325" cy="11112"/>
          </a:xfrm>
          <a:custGeom>
            <a:avLst/>
            <a:gdLst>
              <a:gd name="T0" fmla="*/ 83165941 w 38"/>
              <a:gd name="T1" fmla="*/ 17639508 h 7"/>
              <a:gd name="T2" fmla="*/ 95765924 w 38"/>
              <a:gd name="T3" fmla="*/ 0 h 7"/>
              <a:gd name="T4" fmla="*/ 7559675 w 38"/>
              <a:gd name="T5" fmla="*/ 7559336 h 7"/>
              <a:gd name="T6" fmla="*/ 0 w 38"/>
              <a:gd name="T7" fmla="*/ 17639508 h 7"/>
              <a:gd name="T8" fmla="*/ 0 w 38"/>
              <a:gd name="T9" fmla="*/ 17639508 h 7"/>
              <a:gd name="T10" fmla="*/ 40322496 w 38"/>
              <a:gd name="T11" fmla="*/ 17639508 h 7"/>
              <a:gd name="T12" fmla="*/ 40322496 w 38"/>
              <a:gd name="T13" fmla="*/ 17639508 h 7"/>
              <a:gd name="T14" fmla="*/ 83165941 w 38"/>
              <a:gd name="T15" fmla="*/ 17639508 h 7"/>
              <a:gd name="T16" fmla="*/ 83165941 w 38"/>
              <a:gd name="T17" fmla="*/ 17639508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7"/>
              <a:gd name="T29" fmla="*/ 38 w 38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7">
                <a:moveTo>
                  <a:pt x="33" y="7"/>
                </a:moveTo>
                <a:lnTo>
                  <a:pt x="38" y="0"/>
                </a:lnTo>
                <a:lnTo>
                  <a:pt x="3" y="3"/>
                </a:lnTo>
                <a:lnTo>
                  <a:pt x="0" y="7"/>
                </a:lnTo>
                <a:lnTo>
                  <a:pt x="16" y="7"/>
                </a:lnTo>
                <a:lnTo>
                  <a:pt x="3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2" name="Gruppe 92"/>
          <p:cNvGrpSpPr>
            <a:grpSpLocks/>
          </p:cNvGrpSpPr>
          <p:nvPr/>
        </p:nvGrpSpPr>
        <p:grpSpPr bwMode="auto">
          <a:xfrm>
            <a:off x="5203825" y="2689225"/>
            <a:ext cx="1838325" cy="1824038"/>
            <a:chOff x="3968648" y="3129285"/>
            <a:chExt cx="689211" cy="683966"/>
          </a:xfrm>
        </p:grpSpPr>
        <p:sp>
          <p:nvSpPr>
            <p:cNvPr id="34" name="Ellipse 33"/>
            <p:cNvSpPr/>
            <p:nvPr/>
          </p:nvSpPr>
          <p:spPr bwMode="auto">
            <a:xfrm>
              <a:off x="3975790" y="3129285"/>
              <a:ext cx="682069" cy="683966"/>
            </a:xfrm>
            <a:prstGeom prst="ellipse">
              <a:avLst/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4065066" y="3144167"/>
              <a:ext cx="499351" cy="36490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6" name="Måne 35"/>
            <p:cNvSpPr/>
            <p:nvPr/>
          </p:nvSpPr>
          <p:spPr bwMode="auto">
            <a:xfrm rot="16570711">
              <a:off x="4140219" y="3329651"/>
              <a:ext cx="311329" cy="654471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b="1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7" name="Ellipse 36"/>
          <p:cNvSpPr/>
          <p:nvPr/>
        </p:nvSpPr>
        <p:spPr bwMode="auto">
          <a:xfrm>
            <a:off x="4971872" y="5153639"/>
            <a:ext cx="2384511" cy="42794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 dirty="0" err="1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gray">
          <a:xfrm>
            <a:off x="5386388" y="3090863"/>
            <a:ext cx="14906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a-DK" b="1" kern="0" noProof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Optimize </a:t>
            </a:r>
            <a:r>
              <a:rPr lang="pl-PL" b="1" kern="0" noProof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company </a:t>
            </a:r>
            <a:r>
              <a:rPr lang="da-DK" b="1" kern="0" noProof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perfomance</a:t>
            </a:r>
            <a:endParaRPr lang="da-DK" b="1" kern="0" noProof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63" name="WordArt 3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gray">
          <a:xfrm rot="-3792003">
            <a:off x="4876800" y="2446338"/>
            <a:ext cx="2119313" cy="201453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923908"/>
              </a:avLst>
            </a:prstTxWarp>
          </a:bodyPr>
          <a:lstStyle/>
          <a:p>
            <a:pPr algn="ctr"/>
            <a:r>
              <a:rPr lang="pl-PL" sz="3600" b="1" kern="10" dirty="0" smtClean="0">
                <a:solidFill>
                  <a:srgbClr val="007E39"/>
                </a:solidFill>
                <a:latin typeface="Calibri"/>
              </a:rPr>
              <a:t>Planning </a:t>
            </a:r>
            <a:endParaRPr lang="pl-PL" sz="3600" b="1" kern="10" dirty="0">
              <a:solidFill>
                <a:srgbClr val="007E39"/>
              </a:solidFill>
              <a:latin typeface="Calibri"/>
            </a:endParaRPr>
          </a:p>
        </p:txBody>
      </p:sp>
      <p:sp>
        <p:nvSpPr>
          <p:cNvPr id="53" name="Rektangel med afrundet, diagonalt hjørne 52"/>
          <p:cNvSpPr/>
          <p:nvPr/>
        </p:nvSpPr>
        <p:spPr>
          <a:xfrm>
            <a:off x="699184" y="1442403"/>
            <a:ext cx="2510943" cy="4733924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B4E53B"/>
                </a:gs>
                <a:gs pos="100000">
                  <a:srgbClr val="6EA92D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3" name="Gruppe 53"/>
          <p:cNvGrpSpPr>
            <a:grpSpLocks/>
          </p:cNvGrpSpPr>
          <p:nvPr/>
        </p:nvGrpSpPr>
        <p:grpSpPr bwMode="auto">
          <a:xfrm>
            <a:off x="2619375" y="5445125"/>
            <a:ext cx="788988" cy="876300"/>
            <a:chOff x="2620093" y="5426300"/>
            <a:chExt cx="788622" cy="876256"/>
          </a:xfrm>
        </p:grpSpPr>
        <p:sp>
          <p:nvSpPr>
            <p:cNvPr id="2072" name="Freeform 7"/>
            <p:cNvSpPr>
              <a:spLocks/>
            </p:cNvSpPr>
            <p:nvPr/>
          </p:nvSpPr>
          <p:spPr bwMode="auto">
            <a:xfrm rot="2232194">
              <a:off x="3051356" y="5614367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73" name="Freeform 7"/>
            <p:cNvSpPr>
              <a:spLocks/>
            </p:cNvSpPr>
            <p:nvPr/>
          </p:nvSpPr>
          <p:spPr bwMode="auto">
            <a:xfrm rot="-2698324">
              <a:off x="2620093" y="5426300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1" name="Text Box 52"/>
          <p:cNvSpPr txBox="1">
            <a:spLocks noChangeArrowheads="1"/>
          </p:cNvSpPr>
          <p:nvPr/>
        </p:nvSpPr>
        <p:spPr bwMode="gray">
          <a:xfrm>
            <a:off x="839788" y="2306638"/>
            <a:ext cx="22542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Confidentiality agreement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Desk study for the company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1</a:t>
            </a:r>
            <a:r>
              <a:rPr lang="en-US" sz="2000" dirty="0" err="1"/>
              <a:t>st</a:t>
            </a:r>
            <a:r>
              <a:rPr lang="en-US" sz="2000" dirty="0"/>
              <a:t> questionnaire </a:t>
            </a:r>
            <a:r>
              <a:rPr lang="en-US" sz="2000" dirty="0" smtClean="0"/>
              <a:t>(filled </a:t>
            </a:r>
            <a:r>
              <a:rPr lang="en-US" sz="2000" dirty="0"/>
              <a:t>in by local chamber of commerce</a:t>
            </a:r>
            <a:endParaRPr lang="da-DK" sz="2000" kern="0" noProof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839788" y="1892300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noProof="1" smtClean="0">
                <a:latin typeface="Calibri" pitchFamily="34" charset="0"/>
                <a:cs typeface="Arial" pitchFamily="34" charset="0"/>
              </a:rPr>
              <a:t>Pre-visit preparation </a:t>
            </a:r>
            <a:r>
              <a:rPr lang="da-DK" b="1" kern="0" noProof="1" smtClean="0">
                <a:latin typeface="Calibri" pitchFamily="34" charset="0"/>
                <a:cs typeface="Arial" pitchFamily="34" charset="0"/>
              </a:rPr>
              <a:t> </a:t>
            </a:r>
            <a:endParaRPr lang="da-DK" b="1" dirty="0"/>
          </a:p>
        </p:txBody>
      </p:sp>
      <p:sp>
        <p:nvSpPr>
          <p:cNvPr id="2070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600" b="1" dirty="0" smtClean="0">
                <a:latin typeface="Calibri" pitchFamily="34" charset="0"/>
              </a:rPr>
              <a:t>COMPANY PROJECTS – GREEN AND ENERGY EFFICIENT BUISNESS</a:t>
            </a:r>
            <a:endParaRPr lang="de-DE" altLang="pl-PL" sz="2800" dirty="0">
              <a:latin typeface="Calibri" pitchFamily="34" charset="0"/>
            </a:endParaRPr>
          </a:p>
        </p:txBody>
      </p:sp>
      <p:sp>
        <p:nvSpPr>
          <p:cNvPr id="2071" name="Tekstboks 19"/>
          <p:cNvSpPr txBox="1">
            <a:spLocks noChangeArrowheads="1"/>
          </p:cNvSpPr>
          <p:nvPr/>
        </p:nvSpPr>
        <p:spPr bwMode="auto">
          <a:xfrm>
            <a:off x="252413" y="944481"/>
            <a:ext cx="734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600" dirty="0" smtClean="0">
                <a:latin typeface="Calibri" pitchFamily="34" charset="0"/>
              </a:rPr>
              <a:t>STEP 1</a:t>
            </a:r>
            <a:endParaRPr lang="da-DK" alt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3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pl-PL" sz="2800" cap="all" dirty="0" smtClean="0"/>
              <a:t>PROJECT PARTNER</a:t>
            </a:r>
            <a:br>
              <a:rPr lang="pl-PL" sz="2800" cap="all" dirty="0" smtClean="0"/>
            </a:b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POLISH CHAMBER OF COMMERCE</a:t>
            </a:r>
            <a:b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a i n  a c t i v i t y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28800"/>
            <a:ext cx="8820472" cy="4525963"/>
          </a:xfrm>
        </p:spPr>
        <p:txBody>
          <a:bodyPr>
            <a:normAutofit/>
          </a:bodyPr>
          <a:lstStyle/>
          <a:p>
            <a:pPr marL="838200" lvl="1" indent="-381000"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Creation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evaluation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policy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Poland (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committees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environment)</a:t>
            </a:r>
          </a:p>
          <a:p>
            <a:pPr marL="838200" lvl="1" indent="-381000"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Foreign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relations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promotion</a:t>
            </a:r>
            <a:endParaRPr lang="pl-PL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38200" lvl="1" indent="-381000"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Conferences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forums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seminars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	</a:t>
            </a:r>
          </a:p>
          <a:p>
            <a:pPr marL="838200" lvl="1" indent="-381000"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Trade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arbitration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838200" lvl="1" indent="-381000"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Services, for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documents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legislations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courses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publications</a:t>
            </a:r>
            <a:endParaRPr lang="pl-PL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38200" lvl="1" indent="-381000"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Special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</a:t>
            </a:r>
            <a:endParaRPr lang="pl-PL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38200" lvl="1" indent="-381000"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funded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</a:t>
            </a:r>
            <a:endParaRPr lang="pl-PL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38200" lvl="1" indent="-381000"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Networking</a:t>
            </a:r>
            <a:endParaRPr lang="fr-B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483768" y="4170273"/>
            <a:ext cx="324036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  <a:buClr>
                <a:srgbClr val="FF9900"/>
              </a:buClr>
            </a:pPr>
            <a:r>
              <a:rPr lang="pl-PL" sz="1400" b="1" dirty="0" smtClean="0"/>
              <a:t>REGIONAL AND LOCAL CHAMBERS - 53</a:t>
            </a:r>
          </a:p>
          <a:p>
            <a:pPr algn="r">
              <a:spcBef>
                <a:spcPct val="50000"/>
              </a:spcBef>
              <a:buClr>
                <a:srgbClr val="FF9900"/>
              </a:buClr>
            </a:pPr>
            <a:r>
              <a:rPr lang="pl-PL" sz="1400" b="1" dirty="0" smtClean="0"/>
              <a:t> INDUSTRY ORIENTED ASSOCIATIONS - 71</a:t>
            </a:r>
            <a:endParaRPr lang="en-US" sz="1400" b="1" dirty="0" smtClean="0"/>
          </a:p>
          <a:p>
            <a:pPr algn="r">
              <a:spcBef>
                <a:spcPct val="50000"/>
              </a:spcBef>
              <a:buClr>
                <a:srgbClr val="FF9900"/>
              </a:buClr>
            </a:pPr>
            <a:r>
              <a:rPr lang="pl-PL" sz="1400" b="1" dirty="0" smtClean="0"/>
              <a:t>BI - AND MULTILATERAL CHAMBERS - 18</a:t>
            </a:r>
            <a:endParaRPr lang="en-US" sz="1400" b="1" dirty="0" smtClean="0"/>
          </a:p>
          <a:p>
            <a:pPr algn="r">
              <a:spcBef>
                <a:spcPct val="50000"/>
              </a:spcBef>
              <a:buClr>
                <a:srgbClr val="FF9900"/>
              </a:buClr>
            </a:pPr>
            <a:r>
              <a:rPr lang="pl-PL" sz="1400" b="1" dirty="0" smtClean="0"/>
              <a:t>OTHER ORGANIZATIONS – 10</a:t>
            </a:r>
          </a:p>
          <a:p>
            <a:pPr algn="r">
              <a:spcBef>
                <a:spcPct val="50000"/>
              </a:spcBef>
              <a:buClr>
                <a:srgbClr val="FF9900"/>
              </a:buClr>
            </a:pPr>
            <a:r>
              <a:rPr lang="pl-PL" sz="1400" b="1" dirty="0" smtClean="0">
                <a:solidFill>
                  <a:srgbClr val="C00000"/>
                </a:solidFill>
              </a:rPr>
              <a:t>CURRENTLY: 152 MEMBERS</a:t>
            </a:r>
          </a:p>
          <a:p>
            <a:pPr algn="r">
              <a:spcBef>
                <a:spcPct val="50000"/>
              </a:spcBef>
              <a:buClr>
                <a:srgbClr val="FF9900"/>
              </a:buClr>
              <a:buFont typeface="Arial" charset="0"/>
              <a:buChar char="•"/>
            </a:pPr>
            <a:endParaRPr lang="en-US" sz="1400" dirty="0" smtClean="0"/>
          </a:p>
          <a:p>
            <a:pPr algn="r"/>
            <a:endParaRPr lang="pl-PL" sz="1400" dirty="0"/>
          </a:p>
        </p:txBody>
      </p:sp>
      <p:pic>
        <p:nvPicPr>
          <p:cNvPr id="10" name="Picture 4" descr="map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915816" cy="244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ktangel 68"/>
          <p:cNvSpPr/>
          <p:nvPr/>
        </p:nvSpPr>
        <p:spPr>
          <a:xfrm rot="10800000" flipV="1">
            <a:off x="0" y="0"/>
            <a:ext cx="9144000" cy="40655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Freeform 242"/>
          <p:cNvSpPr>
            <a:spLocks/>
          </p:cNvSpPr>
          <p:nvPr/>
        </p:nvSpPr>
        <p:spPr bwMode="auto">
          <a:xfrm>
            <a:off x="6126163" y="2154238"/>
            <a:ext cx="1447800" cy="2054225"/>
          </a:xfrm>
          <a:custGeom>
            <a:avLst/>
            <a:gdLst>
              <a:gd name="T0" fmla="*/ 1047750 w 912"/>
              <a:gd name="T1" fmla="*/ 1436687 h 1294"/>
              <a:gd name="T2" fmla="*/ 1044575 w 912"/>
              <a:gd name="T3" fmla="*/ 1525587 h 1294"/>
              <a:gd name="T4" fmla="*/ 1031875 w 912"/>
              <a:gd name="T5" fmla="*/ 1611312 h 1294"/>
              <a:gd name="T6" fmla="*/ 1016000 w 912"/>
              <a:gd name="T7" fmla="*/ 1695450 h 1294"/>
              <a:gd name="T8" fmla="*/ 989013 w 912"/>
              <a:gd name="T9" fmla="*/ 1778000 h 1294"/>
              <a:gd name="T10" fmla="*/ 1352550 w 912"/>
              <a:gd name="T11" fmla="*/ 1951038 h 1294"/>
              <a:gd name="T12" fmla="*/ 1373188 w 912"/>
              <a:gd name="T13" fmla="*/ 1889125 h 1294"/>
              <a:gd name="T14" fmla="*/ 1408113 w 912"/>
              <a:gd name="T15" fmla="*/ 1765300 h 1294"/>
              <a:gd name="T16" fmla="*/ 1433513 w 912"/>
              <a:gd name="T17" fmla="*/ 1636713 h 1294"/>
              <a:gd name="T18" fmla="*/ 1446213 w 912"/>
              <a:gd name="T19" fmla="*/ 1504950 h 1294"/>
              <a:gd name="T20" fmla="*/ 1447800 w 912"/>
              <a:gd name="T21" fmla="*/ 1436687 h 1294"/>
              <a:gd name="T22" fmla="*/ 1439863 w 912"/>
              <a:gd name="T23" fmla="*/ 1292225 h 1294"/>
              <a:gd name="T24" fmla="*/ 1419225 w 912"/>
              <a:gd name="T25" fmla="*/ 1152525 h 1294"/>
              <a:gd name="T26" fmla="*/ 1385888 w 912"/>
              <a:gd name="T27" fmla="*/ 1019175 h 1294"/>
              <a:gd name="T28" fmla="*/ 1338263 w 912"/>
              <a:gd name="T29" fmla="*/ 889000 h 1294"/>
              <a:gd name="T30" fmla="*/ 1279525 w 912"/>
              <a:gd name="T31" fmla="*/ 765175 h 1294"/>
              <a:gd name="T32" fmla="*/ 1208088 w 912"/>
              <a:gd name="T33" fmla="*/ 647700 h 1294"/>
              <a:gd name="T34" fmla="*/ 1128713 w 912"/>
              <a:gd name="T35" fmla="*/ 539750 h 1294"/>
              <a:gd name="T36" fmla="*/ 1038225 w 912"/>
              <a:gd name="T37" fmla="*/ 436563 h 1294"/>
              <a:gd name="T38" fmla="*/ 939800 w 912"/>
              <a:gd name="T39" fmla="*/ 342900 h 1294"/>
              <a:gd name="T40" fmla="*/ 831850 w 912"/>
              <a:gd name="T41" fmla="*/ 261937 h 1294"/>
              <a:gd name="T42" fmla="*/ 714375 w 912"/>
              <a:gd name="T43" fmla="*/ 187325 h 1294"/>
              <a:gd name="T44" fmla="*/ 593725 w 912"/>
              <a:gd name="T45" fmla="*/ 125413 h 1294"/>
              <a:gd name="T46" fmla="*/ 463550 w 912"/>
              <a:gd name="T47" fmla="*/ 76200 h 1294"/>
              <a:gd name="T48" fmla="*/ 330200 w 912"/>
              <a:gd name="T49" fmla="*/ 36512 h 1294"/>
              <a:gd name="T50" fmla="*/ 190500 w 912"/>
              <a:gd name="T51" fmla="*/ 9525 h 1294"/>
              <a:gd name="T52" fmla="*/ 46037 w 912"/>
              <a:gd name="T53" fmla="*/ 0 h 1294"/>
              <a:gd name="T54" fmla="*/ 0 w 912"/>
              <a:gd name="T55" fmla="*/ 393700 h 1294"/>
              <a:gd name="T56" fmla="*/ 55563 w 912"/>
              <a:gd name="T57" fmla="*/ 395287 h 1294"/>
              <a:gd name="T58" fmla="*/ 161925 w 912"/>
              <a:gd name="T59" fmla="*/ 407988 h 1294"/>
              <a:gd name="T60" fmla="*/ 263525 w 912"/>
              <a:gd name="T61" fmla="*/ 428625 h 1294"/>
              <a:gd name="T62" fmla="*/ 360363 w 912"/>
              <a:gd name="T63" fmla="*/ 458788 h 1294"/>
              <a:gd name="T64" fmla="*/ 455613 w 912"/>
              <a:gd name="T65" fmla="*/ 500063 h 1294"/>
              <a:gd name="T66" fmla="*/ 544513 w 912"/>
              <a:gd name="T67" fmla="*/ 547687 h 1294"/>
              <a:gd name="T68" fmla="*/ 628650 w 912"/>
              <a:gd name="T69" fmla="*/ 604837 h 1294"/>
              <a:gd name="T70" fmla="*/ 704850 w 912"/>
              <a:gd name="T71" fmla="*/ 668337 h 1294"/>
              <a:gd name="T72" fmla="*/ 776287 w 912"/>
              <a:gd name="T73" fmla="*/ 738187 h 1294"/>
              <a:gd name="T74" fmla="*/ 839788 w 912"/>
              <a:gd name="T75" fmla="*/ 814388 h 1294"/>
              <a:gd name="T76" fmla="*/ 895350 w 912"/>
              <a:gd name="T77" fmla="*/ 898525 h 1294"/>
              <a:gd name="T78" fmla="*/ 944563 w 912"/>
              <a:gd name="T79" fmla="*/ 987425 h 1294"/>
              <a:gd name="T80" fmla="*/ 984250 w 912"/>
              <a:gd name="T81" fmla="*/ 1081087 h 1294"/>
              <a:gd name="T82" fmla="*/ 1016000 w 912"/>
              <a:gd name="T83" fmla="*/ 1177925 h 1294"/>
              <a:gd name="T84" fmla="*/ 1036638 w 912"/>
              <a:gd name="T85" fmla="*/ 1277937 h 1294"/>
              <a:gd name="T86" fmla="*/ 1046163 w 912"/>
              <a:gd name="T87" fmla="*/ 1382712 h 1294"/>
              <a:gd name="T88" fmla="*/ 1047750 w 912"/>
              <a:gd name="T89" fmla="*/ 1436687 h 12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12"/>
              <a:gd name="T136" fmla="*/ 0 h 1294"/>
              <a:gd name="T137" fmla="*/ 912 w 912"/>
              <a:gd name="T138" fmla="*/ 1294 h 129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12" h="1294">
                <a:moveTo>
                  <a:pt x="660" y="905"/>
                </a:moveTo>
                <a:lnTo>
                  <a:pt x="660" y="905"/>
                </a:lnTo>
                <a:lnTo>
                  <a:pt x="659" y="933"/>
                </a:lnTo>
                <a:lnTo>
                  <a:pt x="658" y="961"/>
                </a:lnTo>
                <a:lnTo>
                  <a:pt x="654" y="988"/>
                </a:lnTo>
                <a:lnTo>
                  <a:pt x="650" y="1015"/>
                </a:lnTo>
                <a:lnTo>
                  <a:pt x="645" y="1042"/>
                </a:lnTo>
                <a:lnTo>
                  <a:pt x="640" y="1068"/>
                </a:lnTo>
                <a:lnTo>
                  <a:pt x="632" y="1094"/>
                </a:lnTo>
                <a:lnTo>
                  <a:pt x="623" y="1120"/>
                </a:lnTo>
                <a:lnTo>
                  <a:pt x="680" y="1294"/>
                </a:lnTo>
                <a:lnTo>
                  <a:pt x="852" y="1229"/>
                </a:lnTo>
                <a:lnTo>
                  <a:pt x="865" y="1190"/>
                </a:lnTo>
                <a:lnTo>
                  <a:pt x="877" y="1151"/>
                </a:lnTo>
                <a:lnTo>
                  <a:pt x="887" y="1112"/>
                </a:lnTo>
                <a:lnTo>
                  <a:pt x="896" y="1072"/>
                </a:lnTo>
                <a:lnTo>
                  <a:pt x="903" y="1031"/>
                </a:lnTo>
                <a:lnTo>
                  <a:pt x="908" y="989"/>
                </a:lnTo>
                <a:lnTo>
                  <a:pt x="911" y="948"/>
                </a:lnTo>
                <a:lnTo>
                  <a:pt x="912" y="905"/>
                </a:lnTo>
                <a:lnTo>
                  <a:pt x="911" y="859"/>
                </a:lnTo>
                <a:lnTo>
                  <a:pt x="907" y="814"/>
                </a:lnTo>
                <a:lnTo>
                  <a:pt x="901" y="770"/>
                </a:lnTo>
                <a:lnTo>
                  <a:pt x="894" y="726"/>
                </a:lnTo>
                <a:lnTo>
                  <a:pt x="885" y="683"/>
                </a:lnTo>
                <a:lnTo>
                  <a:pt x="873" y="642"/>
                </a:lnTo>
                <a:lnTo>
                  <a:pt x="859" y="600"/>
                </a:lnTo>
                <a:lnTo>
                  <a:pt x="843" y="560"/>
                </a:lnTo>
                <a:lnTo>
                  <a:pt x="825" y="520"/>
                </a:lnTo>
                <a:lnTo>
                  <a:pt x="806" y="482"/>
                </a:lnTo>
                <a:lnTo>
                  <a:pt x="785" y="445"/>
                </a:lnTo>
                <a:lnTo>
                  <a:pt x="761" y="408"/>
                </a:lnTo>
                <a:lnTo>
                  <a:pt x="737" y="373"/>
                </a:lnTo>
                <a:lnTo>
                  <a:pt x="711" y="340"/>
                </a:lnTo>
                <a:lnTo>
                  <a:pt x="684" y="306"/>
                </a:lnTo>
                <a:lnTo>
                  <a:pt x="654" y="275"/>
                </a:lnTo>
                <a:lnTo>
                  <a:pt x="624" y="245"/>
                </a:lnTo>
                <a:lnTo>
                  <a:pt x="592" y="216"/>
                </a:lnTo>
                <a:lnTo>
                  <a:pt x="558" y="191"/>
                </a:lnTo>
                <a:lnTo>
                  <a:pt x="524" y="165"/>
                </a:lnTo>
                <a:lnTo>
                  <a:pt x="488" y="141"/>
                </a:lnTo>
                <a:lnTo>
                  <a:pt x="450" y="118"/>
                </a:lnTo>
                <a:lnTo>
                  <a:pt x="413" y="98"/>
                </a:lnTo>
                <a:lnTo>
                  <a:pt x="374" y="79"/>
                </a:lnTo>
                <a:lnTo>
                  <a:pt x="334" y="62"/>
                </a:lnTo>
                <a:lnTo>
                  <a:pt x="292" y="48"/>
                </a:lnTo>
                <a:lnTo>
                  <a:pt x="251" y="35"/>
                </a:lnTo>
                <a:lnTo>
                  <a:pt x="208" y="23"/>
                </a:lnTo>
                <a:lnTo>
                  <a:pt x="164" y="14"/>
                </a:lnTo>
                <a:lnTo>
                  <a:pt x="120" y="6"/>
                </a:lnTo>
                <a:lnTo>
                  <a:pt x="74" y="3"/>
                </a:lnTo>
                <a:lnTo>
                  <a:pt x="29" y="0"/>
                </a:lnTo>
                <a:lnTo>
                  <a:pt x="151" y="128"/>
                </a:lnTo>
                <a:lnTo>
                  <a:pt x="0" y="248"/>
                </a:lnTo>
                <a:lnTo>
                  <a:pt x="35" y="249"/>
                </a:lnTo>
                <a:lnTo>
                  <a:pt x="68" y="253"/>
                </a:lnTo>
                <a:lnTo>
                  <a:pt x="102" y="257"/>
                </a:lnTo>
                <a:lnTo>
                  <a:pt x="134" y="263"/>
                </a:lnTo>
                <a:lnTo>
                  <a:pt x="166" y="270"/>
                </a:lnTo>
                <a:lnTo>
                  <a:pt x="197" y="279"/>
                </a:lnTo>
                <a:lnTo>
                  <a:pt x="227" y="289"/>
                </a:lnTo>
                <a:lnTo>
                  <a:pt x="257" y="302"/>
                </a:lnTo>
                <a:lnTo>
                  <a:pt x="287" y="315"/>
                </a:lnTo>
                <a:lnTo>
                  <a:pt x="315" y="329"/>
                </a:lnTo>
                <a:lnTo>
                  <a:pt x="343" y="345"/>
                </a:lnTo>
                <a:lnTo>
                  <a:pt x="370" y="362"/>
                </a:lnTo>
                <a:lnTo>
                  <a:pt x="396" y="381"/>
                </a:lnTo>
                <a:lnTo>
                  <a:pt x="420" y="401"/>
                </a:lnTo>
                <a:lnTo>
                  <a:pt x="444" y="421"/>
                </a:lnTo>
                <a:lnTo>
                  <a:pt x="467" y="442"/>
                </a:lnTo>
                <a:lnTo>
                  <a:pt x="489" y="465"/>
                </a:lnTo>
                <a:lnTo>
                  <a:pt x="510" y="489"/>
                </a:lnTo>
                <a:lnTo>
                  <a:pt x="529" y="513"/>
                </a:lnTo>
                <a:lnTo>
                  <a:pt x="548" y="539"/>
                </a:lnTo>
                <a:lnTo>
                  <a:pt x="564" y="566"/>
                </a:lnTo>
                <a:lnTo>
                  <a:pt x="580" y="594"/>
                </a:lnTo>
                <a:lnTo>
                  <a:pt x="595" y="622"/>
                </a:lnTo>
                <a:lnTo>
                  <a:pt x="608" y="651"/>
                </a:lnTo>
                <a:lnTo>
                  <a:pt x="620" y="681"/>
                </a:lnTo>
                <a:lnTo>
                  <a:pt x="630" y="710"/>
                </a:lnTo>
                <a:lnTo>
                  <a:pt x="640" y="742"/>
                </a:lnTo>
                <a:lnTo>
                  <a:pt x="646" y="774"/>
                </a:lnTo>
                <a:lnTo>
                  <a:pt x="653" y="805"/>
                </a:lnTo>
                <a:lnTo>
                  <a:pt x="656" y="839"/>
                </a:lnTo>
                <a:lnTo>
                  <a:pt x="659" y="871"/>
                </a:lnTo>
                <a:lnTo>
                  <a:pt x="660" y="905"/>
                </a:lnTo>
                <a:close/>
              </a:path>
            </a:pathLst>
          </a:cu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da-DK" b="1" kern="0" noProof="1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26" name="Freeform 243"/>
          <p:cNvSpPr>
            <a:spLocks/>
          </p:cNvSpPr>
          <p:nvPr/>
        </p:nvSpPr>
        <p:spPr bwMode="auto">
          <a:xfrm>
            <a:off x="4916488" y="3987800"/>
            <a:ext cx="2541587" cy="1041400"/>
          </a:xfrm>
          <a:custGeom>
            <a:avLst/>
            <a:gdLst/>
            <a:ahLst/>
            <a:cxnLst>
              <a:cxn ang="0">
                <a:pos x="757" y="407"/>
              </a:cxn>
              <a:cxn ang="0">
                <a:pos x="673" y="402"/>
              </a:cxn>
              <a:cxn ang="0">
                <a:pos x="591" y="386"/>
              </a:cxn>
              <a:cxn ang="0">
                <a:pos x="513" y="362"/>
              </a:cxn>
              <a:cxn ang="0">
                <a:pos x="440" y="327"/>
              </a:cxn>
              <a:cxn ang="0">
                <a:pos x="372" y="285"/>
              </a:cxn>
              <a:cxn ang="0">
                <a:pos x="310" y="236"/>
              </a:cxn>
              <a:cxn ang="0">
                <a:pos x="254" y="179"/>
              </a:cxn>
              <a:cxn ang="0">
                <a:pos x="206" y="117"/>
              </a:cxn>
              <a:cxn ang="0">
                <a:pos x="0" y="261"/>
              </a:cxn>
              <a:cxn ang="0">
                <a:pos x="16" y="283"/>
              </a:cxn>
              <a:cxn ang="0">
                <a:pos x="49" y="325"/>
              </a:cxn>
              <a:cxn ang="0">
                <a:pos x="86" y="366"/>
              </a:cxn>
              <a:cxn ang="0">
                <a:pos x="123" y="405"/>
              </a:cxn>
              <a:cxn ang="0">
                <a:pos x="163" y="441"/>
              </a:cxn>
              <a:cxn ang="0">
                <a:pos x="206" y="475"/>
              </a:cxn>
              <a:cxn ang="0">
                <a:pos x="252" y="506"/>
              </a:cxn>
              <a:cxn ang="0">
                <a:pos x="298" y="534"/>
              </a:cxn>
              <a:cxn ang="0">
                <a:pos x="346" y="560"/>
              </a:cxn>
              <a:cxn ang="0">
                <a:pos x="397" y="583"/>
              </a:cxn>
              <a:cxn ang="0">
                <a:pos x="449" y="604"/>
              </a:cxn>
              <a:cxn ang="0">
                <a:pos x="502" y="621"/>
              </a:cxn>
              <a:cxn ang="0">
                <a:pos x="556" y="634"/>
              </a:cxn>
              <a:cxn ang="0">
                <a:pos x="613" y="644"/>
              </a:cxn>
              <a:cxn ang="0">
                <a:pos x="670" y="652"/>
              </a:cxn>
              <a:cxn ang="0">
                <a:pos x="727" y="656"/>
              </a:cxn>
              <a:cxn ang="0">
                <a:pos x="757" y="656"/>
              </a:cxn>
              <a:cxn ang="0">
                <a:pos x="827" y="654"/>
              </a:cxn>
              <a:cxn ang="0">
                <a:pos x="896" y="646"/>
              </a:cxn>
              <a:cxn ang="0">
                <a:pos x="963" y="633"/>
              </a:cxn>
              <a:cxn ang="0">
                <a:pos x="1029" y="616"/>
              </a:cxn>
              <a:cxn ang="0">
                <a:pos x="1093" y="594"/>
              </a:cxn>
              <a:cxn ang="0">
                <a:pos x="1154" y="567"/>
              </a:cxn>
              <a:cxn ang="0">
                <a:pos x="1212" y="537"/>
              </a:cxn>
              <a:cxn ang="0">
                <a:pos x="1268" y="502"/>
              </a:cxn>
              <a:cxn ang="0">
                <a:pos x="1322" y="464"/>
              </a:cxn>
              <a:cxn ang="0">
                <a:pos x="1372" y="421"/>
              </a:cxn>
              <a:cxn ang="0">
                <a:pos x="1420" y="376"/>
              </a:cxn>
              <a:cxn ang="0">
                <a:pos x="1464" y="328"/>
              </a:cxn>
              <a:cxn ang="0">
                <a:pos x="1504" y="276"/>
              </a:cxn>
              <a:cxn ang="0">
                <a:pos x="1540" y="222"/>
              </a:cxn>
              <a:cxn ang="0">
                <a:pos x="1573" y="165"/>
              </a:cxn>
              <a:cxn ang="0">
                <a:pos x="1601" y="105"/>
              </a:cxn>
              <a:cxn ang="0">
                <a:pos x="1372" y="0"/>
              </a:cxn>
              <a:cxn ang="0">
                <a:pos x="1361" y="22"/>
              </a:cxn>
              <a:cxn ang="0">
                <a:pos x="1341" y="66"/>
              </a:cxn>
              <a:cxn ang="0">
                <a:pos x="1315" y="106"/>
              </a:cxn>
              <a:cxn ang="0">
                <a:pos x="1287" y="145"/>
              </a:cxn>
              <a:cxn ang="0">
                <a:pos x="1258" y="183"/>
              </a:cxn>
              <a:cxn ang="0">
                <a:pos x="1224" y="218"/>
              </a:cxn>
              <a:cxn ang="0">
                <a:pos x="1189" y="250"/>
              </a:cxn>
              <a:cxn ang="0">
                <a:pos x="1151" y="279"/>
              </a:cxn>
              <a:cxn ang="0">
                <a:pos x="1111" y="306"/>
              </a:cxn>
              <a:cxn ang="0">
                <a:pos x="1068" y="331"/>
              </a:cxn>
              <a:cxn ang="0">
                <a:pos x="1026" y="351"/>
              </a:cxn>
              <a:cxn ang="0">
                <a:pos x="980" y="370"/>
              </a:cxn>
              <a:cxn ang="0">
                <a:pos x="932" y="384"/>
              </a:cxn>
              <a:cxn ang="0">
                <a:pos x="884" y="396"/>
              </a:cxn>
              <a:cxn ang="0">
                <a:pos x="834" y="403"/>
              </a:cxn>
              <a:cxn ang="0">
                <a:pos x="783" y="407"/>
              </a:cxn>
              <a:cxn ang="0">
                <a:pos x="757" y="407"/>
              </a:cxn>
            </a:cxnLst>
            <a:rect l="0" t="0" r="r" b="b"/>
            <a:pathLst>
              <a:path w="1601" h="656">
                <a:moveTo>
                  <a:pt x="757" y="407"/>
                </a:moveTo>
                <a:lnTo>
                  <a:pt x="757" y="407"/>
                </a:lnTo>
                <a:lnTo>
                  <a:pt x="714" y="406"/>
                </a:lnTo>
                <a:lnTo>
                  <a:pt x="673" y="402"/>
                </a:lnTo>
                <a:lnTo>
                  <a:pt x="631" y="396"/>
                </a:lnTo>
                <a:lnTo>
                  <a:pt x="591" y="386"/>
                </a:lnTo>
                <a:lnTo>
                  <a:pt x="551" y="375"/>
                </a:lnTo>
                <a:lnTo>
                  <a:pt x="513" y="362"/>
                </a:lnTo>
                <a:lnTo>
                  <a:pt x="476" y="345"/>
                </a:lnTo>
                <a:lnTo>
                  <a:pt x="440" y="327"/>
                </a:lnTo>
                <a:lnTo>
                  <a:pt x="406" y="307"/>
                </a:lnTo>
                <a:lnTo>
                  <a:pt x="372" y="285"/>
                </a:lnTo>
                <a:lnTo>
                  <a:pt x="340" y="262"/>
                </a:lnTo>
                <a:lnTo>
                  <a:pt x="310" y="236"/>
                </a:lnTo>
                <a:lnTo>
                  <a:pt x="281" y="209"/>
                </a:lnTo>
                <a:lnTo>
                  <a:pt x="254" y="179"/>
                </a:lnTo>
                <a:lnTo>
                  <a:pt x="230" y="148"/>
                </a:lnTo>
                <a:lnTo>
                  <a:pt x="206" y="117"/>
                </a:lnTo>
                <a:lnTo>
                  <a:pt x="40" y="83"/>
                </a:lnTo>
                <a:lnTo>
                  <a:pt x="0" y="261"/>
                </a:lnTo>
                <a:lnTo>
                  <a:pt x="0" y="261"/>
                </a:lnTo>
                <a:lnTo>
                  <a:pt x="16" y="283"/>
                </a:lnTo>
                <a:lnTo>
                  <a:pt x="32" y="305"/>
                </a:lnTo>
                <a:lnTo>
                  <a:pt x="49" y="325"/>
                </a:lnTo>
                <a:lnTo>
                  <a:pt x="66" y="346"/>
                </a:lnTo>
                <a:lnTo>
                  <a:pt x="86" y="366"/>
                </a:lnTo>
                <a:lnTo>
                  <a:pt x="104" y="385"/>
                </a:lnTo>
                <a:lnTo>
                  <a:pt x="123" y="405"/>
                </a:lnTo>
                <a:lnTo>
                  <a:pt x="144" y="423"/>
                </a:lnTo>
                <a:lnTo>
                  <a:pt x="163" y="441"/>
                </a:lnTo>
                <a:lnTo>
                  <a:pt x="185" y="458"/>
                </a:lnTo>
                <a:lnTo>
                  <a:pt x="206" y="475"/>
                </a:lnTo>
                <a:lnTo>
                  <a:pt x="230" y="490"/>
                </a:lnTo>
                <a:lnTo>
                  <a:pt x="252" y="506"/>
                </a:lnTo>
                <a:lnTo>
                  <a:pt x="275" y="520"/>
                </a:lnTo>
                <a:lnTo>
                  <a:pt x="298" y="534"/>
                </a:lnTo>
                <a:lnTo>
                  <a:pt x="323" y="548"/>
                </a:lnTo>
                <a:lnTo>
                  <a:pt x="346" y="560"/>
                </a:lnTo>
                <a:lnTo>
                  <a:pt x="372" y="572"/>
                </a:lnTo>
                <a:lnTo>
                  <a:pt x="397" y="583"/>
                </a:lnTo>
                <a:lnTo>
                  <a:pt x="423" y="594"/>
                </a:lnTo>
                <a:lnTo>
                  <a:pt x="449" y="604"/>
                </a:lnTo>
                <a:lnTo>
                  <a:pt x="476" y="612"/>
                </a:lnTo>
                <a:lnTo>
                  <a:pt x="502" y="621"/>
                </a:lnTo>
                <a:lnTo>
                  <a:pt x="529" y="628"/>
                </a:lnTo>
                <a:lnTo>
                  <a:pt x="556" y="634"/>
                </a:lnTo>
                <a:lnTo>
                  <a:pt x="585" y="641"/>
                </a:lnTo>
                <a:lnTo>
                  <a:pt x="613" y="644"/>
                </a:lnTo>
                <a:lnTo>
                  <a:pt x="641" y="650"/>
                </a:lnTo>
                <a:lnTo>
                  <a:pt x="670" y="652"/>
                </a:lnTo>
                <a:lnTo>
                  <a:pt x="699" y="655"/>
                </a:lnTo>
                <a:lnTo>
                  <a:pt x="727" y="656"/>
                </a:lnTo>
                <a:lnTo>
                  <a:pt x="757" y="656"/>
                </a:lnTo>
                <a:lnTo>
                  <a:pt x="757" y="656"/>
                </a:lnTo>
                <a:lnTo>
                  <a:pt x="792" y="656"/>
                </a:lnTo>
                <a:lnTo>
                  <a:pt x="827" y="654"/>
                </a:lnTo>
                <a:lnTo>
                  <a:pt x="862" y="651"/>
                </a:lnTo>
                <a:lnTo>
                  <a:pt x="896" y="646"/>
                </a:lnTo>
                <a:lnTo>
                  <a:pt x="931" y="641"/>
                </a:lnTo>
                <a:lnTo>
                  <a:pt x="963" y="633"/>
                </a:lnTo>
                <a:lnTo>
                  <a:pt x="997" y="625"/>
                </a:lnTo>
                <a:lnTo>
                  <a:pt x="1029" y="616"/>
                </a:lnTo>
                <a:lnTo>
                  <a:pt x="1061" y="606"/>
                </a:lnTo>
                <a:lnTo>
                  <a:pt x="1093" y="594"/>
                </a:lnTo>
                <a:lnTo>
                  <a:pt x="1124" y="581"/>
                </a:lnTo>
                <a:lnTo>
                  <a:pt x="1154" y="567"/>
                </a:lnTo>
                <a:lnTo>
                  <a:pt x="1184" y="552"/>
                </a:lnTo>
                <a:lnTo>
                  <a:pt x="1212" y="537"/>
                </a:lnTo>
                <a:lnTo>
                  <a:pt x="1241" y="520"/>
                </a:lnTo>
                <a:lnTo>
                  <a:pt x="1268" y="502"/>
                </a:lnTo>
                <a:lnTo>
                  <a:pt x="1295" y="484"/>
                </a:lnTo>
                <a:lnTo>
                  <a:pt x="1322" y="464"/>
                </a:lnTo>
                <a:lnTo>
                  <a:pt x="1347" y="443"/>
                </a:lnTo>
                <a:lnTo>
                  <a:pt x="1372" y="421"/>
                </a:lnTo>
                <a:lnTo>
                  <a:pt x="1396" y="399"/>
                </a:lnTo>
                <a:lnTo>
                  <a:pt x="1420" y="376"/>
                </a:lnTo>
                <a:lnTo>
                  <a:pt x="1442" y="353"/>
                </a:lnTo>
                <a:lnTo>
                  <a:pt x="1464" y="328"/>
                </a:lnTo>
                <a:lnTo>
                  <a:pt x="1483" y="302"/>
                </a:lnTo>
                <a:lnTo>
                  <a:pt x="1504" y="276"/>
                </a:lnTo>
                <a:lnTo>
                  <a:pt x="1522" y="249"/>
                </a:lnTo>
                <a:lnTo>
                  <a:pt x="1540" y="222"/>
                </a:lnTo>
                <a:lnTo>
                  <a:pt x="1557" y="193"/>
                </a:lnTo>
                <a:lnTo>
                  <a:pt x="1573" y="165"/>
                </a:lnTo>
                <a:lnTo>
                  <a:pt x="1587" y="135"/>
                </a:lnTo>
                <a:lnTo>
                  <a:pt x="1601" y="105"/>
                </a:lnTo>
                <a:lnTo>
                  <a:pt x="1427" y="171"/>
                </a:lnTo>
                <a:lnTo>
                  <a:pt x="1372" y="0"/>
                </a:lnTo>
                <a:lnTo>
                  <a:pt x="1372" y="0"/>
                </a:lnTo>
                <a:lnTo>
                  <a:pt x="1361" y="22"/>
                </a:lnTo>
                <a:lnTo>
                  <a:pt x="1351" y="44"/>
                </a:lnTo>
                <a:lnTo>
                  <a:pt x="1341" y="66"/>
                </a:lnTo>
                <a:lnTo>
                  <a:pt x="1328" y="87"/>
                </a:lnTo>
                <a:lnTo>
                  <a:pt x="1315" y="106"/>
                </a:lnTo>
                <a:lnTo>
                  <a:pt x="1302" y="127"/>
                </a:lnTo>
                <a:lnTo>
                  <a:pt x="1287" y="145"/>
                </a:lnTo>
                <a:lnTo>
                  <a:pt x="1273" y="165"/>
                </a:lnTo>
                <a:lnTo>
                  <a:pt x="1258" y="183"/>
                </a:lnTo>
                <a:lnTo>
                  <a:pt x="1241" y="201"/>
                </a:lnTo>
                <a:lnTo>
                  <a:pt x="1224" y="218"/>
                </a:lnTo>
                <a:lnTo>
                  <a:pt x="1207" y="233"/>
                </a:lnTo>
                <a:lnTo>
                  <a:pt x="1189" y="250"/>
                </a:lnTo>
                <a:lnTo>
                  <a:pt x="1169" y="265"/>
                </a:lnTo>
                <a:lnTo>
                  <a:pt x="1151" y="279"/>
                </a:lnTo>
                <a:lnTo>
                  <a:pt x="1131" y="293"/>
                </a:lnTo>
                <a:lnTo>
                  <a:pt x="1111" y="306"/>
                </a:lnTo>
                <a:lnTo>
                  <a:pt x="1090" y="319"/>
                </a:lnTo>
                <a:lnTo>
                  <a:pt x="1068" y="331"/>
                </a:lnTo>
                <a:lnTo>
                  <a:pt x="1048" y="341"/>
                </a:lnTo>
                <a:lnTo>
                  <a:pt x="1026" y="351"/>
                </a:lnTo>
                <a:lnTo>
                  <a:pt x="1002" y="361"/>
                </a:lnTo>
                <a:lnTo>
                  <a:pt x="980" y="370"/>
                </a:lnTo>
                <a:lnTo>
                  <a:pt x="957" y="377"/>
                </a:lnTo>
                <a:lnTo>
                  <a:pt x="932" y="384"/>
                </a:lnTo>
                <a:lnTo>
                  <a:pt x="909" y="390"/>
                </a:lnTo>
                <a:lnTo>
                  <a:pt x="884" y="396"/>
                </a:lnTo>
                <a:lnTo>
                  <a:pt x="860" y="399"/>
                </a:lnTo>
                <a:lnTo>
                  <a:pt x="834" y="403"/>
                </a:lnTo>
                <a:lnTo>
                  <a:pt x="809" y="405"/>
                </a:lnTo>
                <a:lnTo>
                  <a:pt x="783" y="407"/>
                </a:lnTo>
                <a:lnTo>
                  <a:pt x="757" y="407"/>
                </a:lnTo>
                <a:lnTo>
                  <a:pt x="757" y="407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5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b="1" kern="0" noProof="1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Freeform 244"/>
          <p:cNvSpPr>
            <a:spLocks/>
          </p:cNvSpPr>
          <p:nvPr/>
        </p:nvSpPr>
        <p:spPr bwMode="auto">
          <a:xfrm>
            <a:off x="4664075" y="2152650"/>
            <a:ext cx="1643063" cy="2200275"/>
          </a:xfrm>
          <a:custGeom>
            <a:avLst/>
            <a:gdLst>
              <a:gd name="T0" fmla="*/ 1035 w 1035"/>
              <a:gd name="T1" fmla="*/ 128 h 1386"/>
              <a:gd name="T2" fmla="*/ 915 w 1035"/>
              <a:gd name="T3" fmla="*/ 0 h 1386"/>
              <a:gd name="T4" fmla="*/ 831 w 1035"/>
              <a:gd name="T5" fmla="*/ 4 h 1386"/>
              <a:gd name="T6" fmla="*/ 748 w 1035"/>
              <a:gd name="T7" fmla="*/ 15 h 1386"/>
              <a:gd name="T8" fmla="*/ 669 w 1035"/>
              <a:gd name="T9" fmla="*/ 33 h 1386"/>
              <a:gd name="T10" fmla="*/ 591 w 1035"/>
              <a:gd name="T11" fmla="*/ 58 h 1386"/>
              <a:gd name="T12" fmla="*/ 517 w 1035"/>
              <a:gd name="T13" fmla="*/ 90 h 1386"/>
              <a:gd name="T14" fmla="*/ 447 w 1035"/>
              <a:gd name="T15" fmla="*/ 128 h 1386"/>
              <a:gd name="T16" fmla="*/ 381 w 1035"/>
              <a:gd name="T17" fmla="*/ 171 h 1386"/>
              <a:gd name="T18" fmla="*/ 319 w 1035"/>
              <a:gd name="T19" fmla="*/ 219 h 1386"/>
              <a:gd name="T20" fmla="*/ 469 w 1035"/>
              <a:gd name="T21" fmla="*/ 131 h 1386"/>
              <a:gd name="T22" fmla="*/ 742 w 1035"/>
              <a:gd name="T23" fmla="*/ 160 h 1386"/>
              <a:gd name="T24" fmla="*/ 469 w 1035"/>
              <a:gd name="T25" fmla="*/ 131 h 1386"/>
              <a:gd name="T26" fmla="*/ 319 w 1035"/>
              <a:gd name="T27" fmla="*/ 219 h 1386"/>
              <a:gd name="T28" fmla="*/ 282 w 1035"/>
              <a:gd name="T29" fmla="*/ 251 h 1386"/>
              <a:gd name="T30" fmla="*/ 216 w 1035"/>
              <a:gd name="T31" fmla="*/ 321 h 1386"/>
              <a:gd name="T32" fmla="*/ 158 w 1035"/>
              <a:gd name="T33" fmla="*/ 396 h 1386"/>
              <a:gd name="T34" fmla="*/ 107 w 1035"/>
              <a:gd name="T35" fmla="*/ 479 h 1386"/>
              <a:gd name="T36" fmla="*/ 66 w 1035"/>
              <a:gd name="T37" fmla="*/ 566 h 1386"/>
              <a:gd name="T38" fmla="*/ 35 w 1035"/>
              <a:gd name="T39" fmla="*/ 658 h 1386"/>
              <a:gd name="T40" fmla="*/ 13 w 1035"/>
              <a:gd name="T41" fmla="*/ 755 h 1386"/>
              <a:gd name="T42" fmla="*/ 1 w 1035"/>
              <a:gd name="T43" fmla="*/ 855 h 1386"/>
              <a:gd name="T44" fmla="*/ 0 w 1035"/>
              <a:gd name="T45" fmla="*/ 906 h 1386"/>
              <a:gd name="T46" fmla="*/ 2 w 1035"/>
              <a:gd name="T47" fmla="*/ 972 h 1386"/>
              <a:gd name="T48" fmla="*/ 9 w 1035"/>
              <a:gd name="T49" fmla="*/ 1036 h 1386"/>
              <a:gd name="T50" fmla="*/ 20 w 1035"/>
              <a:gd name="T51" fmla="*/ 1099 h 1386"/>
              <a:gd name="T52" fmla="*/ 36 w 1035"/>
              <a:gd name="T53" fmla="*/ 1160 h 1386"/>
              <a:gd name="T54" fmla="*/ 55 w 1035"/>
              <a:gd name="T55" fmla="*/ 1220 h 1386"/>
              <a:gd name="T56" fmla="*/ 80 w 1035"/>
              <a:gd name="T57" fmla="*/ 1277 h 1386"/>
              <a:gd name="T58" fmla="*/ 107 w 1035"/>
              <a:gd name="T59" fmla="*/ 1332 h 1386"/>
              <a:gd name="T60" fmla="*/ 138 w 1035"/>
              <a:gd name="T61" fmla="*/ 1386 h 1386"/>
              <a:gd name="T62" fmla="*/ 346 w 1035"/>
              <a:gd name="T63" fmla="*/ 1244 h 1386"/>
              <a:gd name="T64" fmla="*/ 325 w 1035"/>
              <a:gd name="T65" fmla="*/ 1207 h 1386"/>
              <a:gd name="T66" fmla="*/ 290 w 1035"/>
              <a:gd name="T67" fmla="*/ 1126 h 1386"/>
              <a:gd name="T68" fmla="*/ 265 w 1035"/>
              <a:gd name="T69" fmla="*/ 1041 h 1386"/>
              <a:gd name="T70" fmla="*/ 258 w 1035"/>
              <a:gd name="T71" fmla="*/ 997 h 1386"/>
              <a:gd name="T72" fmla="*/ 254 w 1035"/>
              <a:gd name="T73" fmla="*/ 953 h 1386"/>
              <a:gd name="T74" fmla="*/ 252 w 1035"/>
              <a:gd name="T75" fmla="*/ 906 h 1386"/>
              <a:gd name="T76" fmla="*/ 252 w 1035"/>
              <a:gd name="T77" fmla="*/ 873 h 1386"/>
              <a:gd name="T78" fmla="*/ 259 w 1035"/>
              <a:gd name="T79" fmla="*/ 809 h 1386"/>
              <a:gd name="T80" fmla="*/ 272 w 1035"/>
              <a:gd name="T81" fmla="*/ 746 h 1386"/>
              <a:gd name="T82" fmla="*/ 290 w 1035"/>
              <a:gd name="T83" fmla="*/ 687 h 1386"/>
              <a:gd name="T84" fmla="*/ 313 w 1035"/>
              <a:gd name="T85" fmla="*/ 630 h 1386"/>
              <a:gd name="T86" fmla="*/ 343 w 1035"/>
              <a:gd name="T87" fmla="*/ 574 h 1386"/>
              <a:gd name="T88" fmla="*/ 377 w 1035"/>
              <a:gd name="T89" fmla="*/ 523 h 1386"/>
              <a:gd name="T90" fmla="*/ 414 w 1035"/>
              <a:gd name="T91" fmla="*/ 475 h 1386"/>
              <a:gd name="T92" fmla="*/ 457 w 1035"/>
              <a:gd name="T93" fmla="*/ 431 h 1386"/>
              <a:gd name="T94" fmla="*/ 504 w 1035"/>
              <a:gd name="T95" fmla="*/ 391 h 1386"/>
              <a:gd name="T96" fmla="*/ 554 w 1035"/>
              <a:gd name="T97" fmla="*/ 355 h 1386"/>
              <a:gd name="T98" fmla="*/ 608 w 1035"/>
              <a:gd name="T99" fmla="*/ 324 h 1386"/>
              <a:gd name="T100" fmla="*/ 665 w 1035"/>
              <a:gd name="T101" fmla="*/ 298 h 1386"/>
              <a:gd name="T102" fmla="*/ 724 w 1035"/>
              <a:gd name="T103" fmla="*/ 277 h 1386"/>
              <a:gd name="T104" fmla="*/ 787 w 1035"/>
              <a:gd name="T105" fmla="*/ 262 h 1386"/>
              <a:gd name="T106" fmla="*/ 850 w 1035"/>
              <a:gd name="T107" fmla="*/ 252 h 1386"/>
              <a:gd name="T108" fmla="*/ 882 w 1035"/>
              <a:gd name="T109" fmla="*/ 250 h 1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35"/>
              <a:gd name="T166" fmla="*/ 0 h 1386"/>
              <a:gd name="T167" fmla="*/ 1035 w 1035"/>
              <a:gd name="T168" fmla="*/ 1386 h 1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35" h="1386">
                <a:moveTo>
                  <a:pt x="882" y="250"/>
                </a:moveTo>
                <a:lnTo>
                  <a:pt x="1035" y="128"/>
                </a:lnTo>
                <a:lnTo>
                  <a:pt x="915" y="0"/>
                </a:lnTo>
                <a:lnTo>
                  <a:pt x="872" y="1"/>
                </a:lnTo>
                <a:lnTo>
                  <a:pt x="831" y="4"/>
                </a:lnTo>
                <a:lnTo>
                  <a:pt x="789" y="9"/>
                </a:lnTo>
                <a:lnTo>
                  <a:pt x="748" y="15"/>
                </a:lnTo>
                <a:lnTo>
                  <a:pt x="707" y="23"/>
                </a:lnTo>
                <a:lnTo>
                  <a:pt x="669" y="33"/>
                </a:lnTo>
                <a:lnTo>
                  <a:pt x="630" y="45"/>
                </a:lnTo>
                <a:lnTo>
                  <a:pt x="591" y="58"/>
                </a:lnTo>
                <a:lnTo>
                  <a:pt x="553" y="74"/>
                </a:lnTo>
                <a:lnTo>
                  <a:pt x="517" y="90"/>
                </a:lnTo>
                <a:lnTo>
                  <a:pt x="482" y="109"/>
                </a:lnTo>
                <a:lnTo>
                  <a:pt x="447" y="128"/>
                </a:lnTo>
                <a:lnTo>
                  <a:pt x="413" y="149"/>
                </a:lnTo>
                <a:lnTo>
                  <a:pt x="381" y="171"/>
                </a:lnTo>
                <a:lnTo>
                  <a:pt x="348" y="194"/>
                </a:lnTo>
                <a:lnTo>
                  <a:pt x="319" y="219"/>
                </a:lnTo>
                <a:lnTo>
                  <a:pt x="346" y="247"/>
                </a:lnTo>
                <a:lnTo>
                  <a:pt x="469" y="131"/>
                </a:lnTo>
                <a:lnTo>
                  <a:pt x="593" y="259"/>
                </a:lnTo>
                <a:lnTo>
                  <a:pt x="742" y="160"/>
                </a:lnTo>
                <a:lnTo>
                  <a:pt x="593" y="259"/>
                </a:lnTo>
                <a:lnTo>
                  <a:pt x="469" y="131"/>
                </a:lnTo>
                <a:lnTo>
                  <a:pt x="346" y="247"/>
                </a:lnTo>
                <a:lnTo>
                  <a:pt x="319" y="219"/>
                </a:lnTo>
                <a:lnTo>
                  <a:pt x="282" y="251"/>
                </a:lnTo>
                <a:lnTo>
                  <a:pt x="249" y="285"/>
                </a:lnTo>
                <a:lnTo>
                  <a:pt x="216" y="321"/>
                </a:lnTo>
                <a:lnTo>
                  <a:pt x="186" y="359"/>
                </a:lnTo>
                <a:lnTo>
                  <a:pt x="158" y="396"/>
                </a:lnTo>
                <a:lnTo>
                  <a:pt x="132" y="438"/>
                </a:lnTo>
                <a:lnTo>
                  <a:pt x="107" y="479"/>
                </a:lnTo>
                <a:lnTo>
                  <a:pt x="85" y="522"/>
                </a:lnTo>
                <a:lnTo>
                  <a:pt x="66" y="566"/>
                </a:lnTo>
                <a:lnTo>
                  <a:pt x="49" y="612"/>
                </a:lnTo>
                <a:lnTo>
                  <a:pt x="35" y="658"/>
                </a:lnTo>
                <a:lnTo>
                  <a:pt x="22" y="706"/>
                </a:lnTo>
                <a:lnTo>
                  <a:pt x="13" y="755"/>
                </a:lnTo>
                <a:lnTo>
                  <a:pt x="5" y="805"/>
                </a:lnTo>
                <a:lnTo>
                  <a:pt x="1" y="855"/>
                </a:lnTo>
                <a:lnTo>
                  <a:pt x="0" y="906"/>
                </a:lnTo>
                <a:lnTo>
                  <a:pt x="0" y="938"/>
                </a:lnTo>
                <a:lnTo>
                  <a:pt x="2" y="972"/>
                </a:lnTo>
                <a:lnTo>
                  <a:pt x="5" y="1004"/>
                </a:lnTo>
                <a:lnTo>
                  <a:pt x="9" y="1036"/>
                </a:lnTo>
                <a:lnTo>
                  <a:pt x="14" y="1068"/>
                </a:lnTo>
                <a:lnTo>
                  <a:pt x="20" y="1099"/>
                </a:lnTo>
                <a:lnTo>
                  <a:pt x="28" y="1130"/>
                </a:lnTo>
                <a:lnTo>
                  <a:pt x="36" y="1160"/>
                </a:lnTo>
                <a:lnTo>
                  <a:pt x="45" y="1190"/>
                </a:lnTo>
                <a:lnTo>
                  <a:pt x="55" y="1220"/>
                </a:lnTo>
                <a:lnTo>
                  <a:pt x="67" y="1248"/>
                </a:lnTo>
                <a:lnTo>
                  <a:pt x="80" y="1277"/>
                </a:lnTo>
                <a:lnTo>
                  <a:pt x="93" y="1305"/>
                </a:lnTo>
                <a:lnTo>
                  <a:pt x="107" y="1332"/>
                </a:lnTo>
                <a:lnTo>
                  <a:pt x="123" y="1360"/>
                </a:lnTo>
                <a:lnTo>
                  <a:pt x="138" y="1386"/>
                </a:lnTo>
                <a:lnTo>
                  <a:pt x="179" y="1209"/>
                </a:lnTo>
                <a:lnTo>
                  <a:pt x="346" y="1244"/>
                </a:lnTo>
                <a:lnTo>
                  <a:pt x="325" y="1207"/>
                </a:lnTo>
                <a:lnTo>
                  <a:pt x="307" y="1166"/>
                </a:lnTo>
                <a:lnTo>
                  <a:pt x="290" y="1126"/>
                </a:lnTo>
                <a:lnTo>
                  <a:pt x="277" y="1085"/>
                </a:lnTo>
                <a:lnTo>
                  <a:pt x="265" y="1041"/>
                </a:lnTo>
                <a:lnTo>
                  <a:pt x="261" y="1019"/>
                </a:lnTo>
                <a:lnTo>
                  <a:pt x="258" y="997"/>
                </a:lnTo>
                <a:lnTo>
                  <a:pt x="255" y="975"/>
                </a:lnTo>
                <a:lnTo>
                  <a:pt x="254" y="953"/>
                </a:lnTo>
                <a:lnTo>
                  <a:pt x="252" y="929"/>
                </a:lnTo>
                <a:lnTo>
                  <a:pt x="252" y="906"/>
                </a:lnTo>
                <a:lnTo>
                  <a:pt x="252" y="873"/>
                </a:lnTo>
                <a:lnTo>
                  <a:pt x="255" y="841"/>
                </a:lnTo>
                <a:lnTo>
                  <a:pt x="259" y="809"/>
                </a:lnTo>
                <a:lnTo>
                  <a:pt x="264" y="778"/>
                </a:lnTo>
                <a:lnTo>
                  <a:pt x="272" y="746"/>
                </a:lnTo>
                <a:lnTo>
                  <a:pt x="280" y="717"/>
                </a:lnTo>
                <a:lnTo>
                  <a:pt x="290" y="687"/>
                </a:lnTo>
                <a:lnTo>
                  <a:pt x="302" y="657"/>
                </a:lnTo>
                <a:lnTo>
                  <a:pt x="313" y="630"/>
                </a:lnTo>
                <a:lnTo>
                  <a:pt x="328" y="601"/>
                </a:lnTo>
                <a:lnTo>
                  <a:pt x="343" y="574"/>
                </a:lnTo>
                <a:lnTo>
                  <a:pt x="359" y="548"/>
                </a:lnTo>
                <a:lnTo>
                  <a:pt x="377" y="523"/>
                </a:lnTo>
                <a:lnTo>
                  <a:pt x="395" y="499"/>
                </a:lnTo>
                <a:lnTo>
                  <a:pt x="414" y="475"/>
                </a:lnTo>
                <a:lnTo>
                  <a:pt x="435" y="452"/>
                </a:lnTo>
                <a:lnTo>
                  <a:pt x="457" y="431"/>
                </a:lnTo>
                <a:lnTo>
                  <a:pt x="481" y="411"/>
                </a:lnTo>
                <a:lnTo>
                  <a:pt x="504" y="391"/>
                </a:lnTo>
                <a:lnTo>
                  <a:pt x="529" y="372"/>
                </a:lnTo>
                <a:lnTo>
                  <a:pt x="554" y="355"/>
                </a:lnTo>
                <a:lnTo>
                  <a:pt x="580" y="339"/>
                </a:lnTo>
                <a:lnTo>
                  <a:pt x="608" y="324"/>
                </a:lnTo>
                <a:lnTo>
                  <a:pt x="636" y="311"/>
                </a:lnTo>
                <a:lnTo>
                  <a:pt x="665" y="298"/>
                </a:lnTo>
                <a:lnTo>
                  <a:pt x="695" y="286"/>
                </a:lnTo>
                <a:lnTo>
                  <a:pt x="724" y="277"/>
                </a:lnTo>
                <a:lnTo>
                  <a:pt x="755" y="269"/>
                </a:lnTo>
                <a:lnTo>
                  <a:pt x="787" y="262"/>
                </a:lnTo>
                <a:lnTo>
                  <a:pt x="818" y="256"/>
                </a:lnTo>
                <a:lnTo>
                  <a:pt x="850" y="252"/>
                </a:lnTo>
                <a:lnTo>
                  <a:pt x="882" y="250"/>
                </a:lnTo>
                <a:close/>
              </a:path>
            </a:pathLst>
          </a:cu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da-DK" b="1" kern="0" noProof="1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28" name="Freeform 233"/>
          <p:cNvSpPr>
            <a:spLocks/>
          </p:cNvSpPr>
          <p:nvPr/>
        </p:nvSpPr>
        <p:spPr bwMode="auto">
          <a:xfrm>
            <a:off x="6075363" y="2954338"/>
            <a:ext cx="71437" cy="12700"/>
          </a:xfrm>
          <a:custGeom>
            <a:avLst/>
            <a:gdLst>
              <a:gd name="T0" fmla="*/ 90724984 w 45"/>
              <a:gd name="T1" fmla="*/ 20161247 h 8"/>
              <a:gd name="T2" fmla="*/ 113405455 w 45"/>
              <a:gd name="T3" fmla="*/ 0 h 8"/>
              <a:gd name="T4" fmla="*/ 113405455 w 45"/>
              <a:gd name="T5" fmla="*/ 0 h 8"/>
              <a:gd name="T6" fmla="*/ 83163777 w 45"/>
              <a:gd name="T7" fmla="*/ 0 h 8"/>
              <a:gd name="T8" fmla="*/ 83163777 w 45"/>
              <a:gd name="T9" fmla="*/ 0 h 8"/>
              <a:gd name="T10" fmla="*/ 15120833 w 45"/>
              <a:gd name="T11" fmla="*/ 2520950 h 8"/>
              <a:gd name="T12" fmla="*/ 0 w 45"/>
              <a:gd name="T13" fmla="*/ 15120936 h 8"/>
              <a:gd name="T14" fmla="*/ 90724984 w 45"/>
              <a:gd name="T15" fmla="*/ 201612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"/>
              <a:gd name="T25" fmla="*/ 0 h 8"/>
              <a:gd name="T26" fmla="*/ 45 w 45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" h="8">
                <a:moveTo>
                  <a:pt x="36" y="8"/>
                </a:moveTo>
                <a:lnTo>
                  <a:pt x="45" y="0"/>
                </a:lnTo>
                <a:lnTo>
                  <a:pt x="33" y="0"/>
                </a:lnTo>
                <a:lnTo>
                  <a:pt x="6" y="1"/>
                </a:lnTo>
                <a:lnTo>
                  <a:pt x="0" y="6"/>
                </a:lnTo>
                <a:lnTo>
                  <a:pt x="36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Freeform 234"/>
          <p:cNvSpPr>
            <a:spLocks/>
          </p:cNvSpPr>
          <p:nvPr/>
        </p:nvSpPr>
        <p:spPr bwMode="auto">
          <a:xfrm>
            <a:off x="6126163" y="2128838"/>
            <a:ext cx="63500" cy="9525"/>
          </a:xfrm>
          <a:custGeom>
            <a:avLst/>
            <a:gdLst>
              <a:gd name="T0" fmla="*/ 88206254 w 40"/>
              <a:gd name="T1" fmla="*/ 2520950 h 6"/>
              <a:gd name="T2" fmla="*/ 0 w 40"/>
              <a:gd name="T3" fmla="*/ 0 h 6"/>
              <a:gd name="T4" fmla="*/ 12601573 w 40"/>
              <a:gd name="T5" fmla="*/ 15120939 h 6"/>
              <a:gd name="T6" fmla="*/ 12601573 w 40"/>
              <a:gd name="T7" fmla="*/ 15120939 h 6"/>
              <a:gd name="T8" fmla="*/ 100806236 w 40"/>
              <a:gd name="T9" fmla="*/ 15120939 h 6"/>
              <a:gd name="T10" fmla="*/ 88206254 w 40"/>
              <a:gd name="T11" fmla="*/ 252095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6"/>
              <a:gd name="T20" fmla="*/ 40 w 4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6">
                <a:moveTo>
                  <a:pt x="35" y="1"/>
                </a:moveTo>
                <a:lnTo>
                  <a:pt x="0" y="0"/>
                </a:lnTo>
                <a:lnTo>
                  <a:pt x="5" y="6"/>
                </a:lnTo>
                <a:lnTo>
                  <a:pt x="40" y="6"/>
                </a:lnTo>
                <a:lnTo>
                  <a:pt x="35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Freeform 237"/>
          <p:cNvSpPr>
            <a:spLocks/>
          </p:cNvSpPr>
          <p:nvPr/>
        </p:nvSpPr>
        <p:spPr bwMode="auto">
          <a:xfrm>
            <a:off x="6126163" y="4600575"/>
            <a:ext cx="88900" cy="33338"/>
          </a:xfrm>
          <a:custGeom>
            <a:avLst/>
            <a:gdLst>
              <a:gd name="T0" fmla="*/ 90725625 w 56"/>
              <a:gd name="T1" fmla="*/ 0 h 21"/>
              <a:gd name="T2" fmla="*/ 90725625 w 56"/>
              <a:gd name="T3" fmla="*/ 0 h 21"/>
              <a:gd name="T4" fmla="*/ 2520950 w 56"/>
              <a:gd name="T5" fmla="*/ 2520988 h 21"/>
              <a:gd name="T6" fmla="*/ 2520950 w 56"/>
              <a:gd name="T7" fmla="*/ 2520988 h 21"/>
              <a:gd name="T8" fmla="*/ 0 w 56"/>
              <a:gd name="T9" fmla="*/ 2520988 h 21"/>
              <a:gd name="T10" fmla="*/ 50403124 w 56"/>
              <a:gd name="T11" fmla="*/ 42844089 h 21"/>
              <a:gd name="T12" fmla="*/ 40322501 w 56"/>
              <a:gd name="T13" fmla="*/ 52924874 h 21"/>
              <a:gd name="T14" fmla="*/ 40322501 w 56"/>
              <a:gd name="T15" fmla="*/ 52924874 h 21"/>
              <a:gd name="T16" fmla="*/ 128528777 w 56"/>
              <a:gd name="T17" fmla="*/ 50403875 h 21"/>
              <a:gd name="T18" fmla="*/ 141128761 w 56"/>
              <a:gd name="T19" fmla="*/ 40323103 h 21"/>
              <a:gd name="T20" fmla="*/ 90725625 w 56"/>
              <a:gd name="T21" fmla="*/ 0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21"/>
              <a:gd name="T35" fmla="*/ 56 w 56"/>
              <a:gd name="T36" fmla="*/ 21 h 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21">
                <a:moveTo>
                  <a:pt x="36" y="0"/>
                </a:moveTo>
                <a:lnTo>
                  <a:pt x="36" y="0"/>
                </a:lnTo>
                <a:lnTo>
                  <a:pt x="1" y="1"/>
                </a:lnTo>
                <a:lnTo>
                  <a:pt x="0" y="1"/>
                </a:lnTo>
                <a:lnTo>
                  <a:pt x="20" y="17"/>
                </a:lnTo>
                <a:lnTo>
                  <a:pt x="16" y="21"/>
                </a:lnTo>
                <a:lnTo>
                  <a:pt x="51" y="20"/>
                </a:lnTo>
                <a:lnTo>
                  <a:pt x="56" y="16"/>
                </a:lnTo>
                <a:lnTo>
                  <a:pt x="3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2" name="Freeform 238"/>
          <p:cNvSpPr>
            <a:spLocks/>
          </p:cNvSpPr>
          <p:nvPr/>
        </p:nvSpPr>
        <p:spPr bwMode="auto">
          <a:xfrm>
            <a:off x="6102350" y="4205288"/>
            <a:ext cx="60325" cy="11112"/>
          </a:xfrm>
          <a:custGeom>
            <a:avLst/>
            <a:gdLst>
              <a:gd name="T0" fmla="*/ 83165941 w 38"/>
              <a:gd name="T1" fmla="*/ 17639508 h 7"/>
              <a:gd name="T2" fmla="*/ 95765924 w 38"/>
              <a:gd name="T3" fmla="*/ 0 h 7"/>
              <a:gd name="T4" fmla="*/ 7559675 w 38"/>
              <a:gd name="T5" fmla="*/ 7559336 h 7"/>
              <a:gd name="T6" fmla="*/ 0 w 38"/>
              <a:gd name="T7" fmla="*/ 17639508 h 7"/>
              <a:gd name="T8" fmla="*/ 0 w 38"/>
              <a:gd name="T9" fmla="*/ 17639508 h 7"/>
              <a:gd name="T10" fmla="*/ 40322496 w 38"/>
              <a:gd name="T11" fmla="*/ 17639508 h 7"/>
              <a:gd name="T12" fmla="*/ 40322496 w 38"/>
              <a:gd name="T13" fmla="*/ 17639508 h 7"/>
              <a:gd name="T14" fmla="*/ 83165941 w 38"/>
              <a:gd name="T15" fmla="*/ 17639508 h 7"/>
              <a:gd name="T16" fmla="*/ 83165941 w 38"/>
              <a:gd name="T17" fmla="*/ 17639508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7"/>
              <a:gd name="T29" fmla="*/ 38 w 38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7">
                <a:moveTo>
                  <a:pt x="33" y="7"/>
                </a:moveTo>
                <a:lnTo>
                  <a:pt x="38" y="0"/>
                </a:lnTo>
                <a:lnTo>
                  <a:pt x="3" y="3"/>
                </a:lnTo>
                <a:lnTo>
                  <a:pt x="0" y="7"/>
                </a:lnTo>
                <a:lnTo>
                  <a:pt x="16" y="7"/>
                </a:lnTo>
                <a:lnTo>
                  <a:pt x="3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2" name="Gruppe 92"/>
          <p:cNvGrpSpPr>
            <a:grpSpLocks/>
          </p:cNvGrpSpPr>
          <p:nvPr/>
        </p:nvGrpSpPr>
        <p:grpSpPr bwMode="auto">
          <a:xfrm>
            <a:off x="5194300" y="2689225"/>
            <a:ext cx="1838325" cy="1824038"/>
            <a:chOff x="3968648" y="3129285"/>
            <a:chExt cx="689211" cy="683966"/>
          </a:xfrm>
        </p:grpSpPr>
        <p:sp>
          <p:nvSpPr>
            <p:cNvPr id="34" name="Ellipse 33"/>
            <p:cNvSpPr/>
            <p:nvPr/>
          </p:nvSpPr>
          <p:spPr bwMode="auto">
            <a:xfrm>
              <a:off x="3975790" y="3129285"/>
              <a:ext cx="682069" cy="683966"/>
            </a:xfrm>
            <a:prstGeom prst="ellipse">
              <a:avLst/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4065066" y="3144167"/>
              <a:ext cx="499351" cy="36490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6" name="Måne 35"/>
            <p:cNvSpPr/>
            <p:nvPr/>
          </p:nvSpPr>
          <p:spPr bwMode="auto">
            <a:xfrm rot="16570711">
              <a:off x="4140219" y="3329651"/>
              <a:ext cx="311329" cy="654471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b="1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7" name="Ellipse 36"/>
          <p:cNvSpPr/>
          <p:nvPr/>
        </p:nvSpPr>
        <p:spPr bwMode="auto">
          <a:xfrm>
            <a:off x="4962144" y="5153640"/>
            <a:ext cx="2384511" cy="42794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 dirty="0" err="1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gray">
          <a:xfrm>
            <a:off x="5375275" y="3090863"/>
            <a:ext cx="1492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a-DK" b="1" kern="0" noProof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Optimize </a:t>
            </a:r>
            <a:r>
              <a:rPr lang="pl-PL" b="1" kern="0" noProof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company </a:t>
            </a:r>
            <a:r>
              <a:rPr lang="da-DK" b="1" kern="0" noProof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perfomance</a:t>
            </a:r>
            <a:endParaRPr lang="da-DK" b="1" kern="0" noProof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7" name="WordArt 3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gray">
          <a:xfrm rot="-3792003">
            <a:off x="4867275" y="2446338"/>
            <a:ext cx="2119313" cy="201453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923908"/>
              </a:avLst>
            </a:prstTxWarp>
          </a:bodyPr>
          <a:lstStyle/>
          <a:p>
            <a:pPr algn="ctr"/>
            <a:r>
              <a:rPr lang="pl-PL" sz="1400" b="1" kern="10" dirty="0" smtClean="0">
                <a:solidFill>
                  <a:srgbClr val="007E39"/>
                </a:solidFill>
                <a:latin typeface="Calibri"/>
              </a:rPr>
              <a:t>Planning</a:t>
            </a:r>
            <a:endParaRPr lang="pl-PL" sz="1400" b="1" kern="10" dirty="0">
              <a:solidFill>
                <a:srgbClr val="007E39"/>
              </a:solidFill>
              <a:latin typeface="Calibri"/>
            </a:endParaRPr>
          </a:p>
        </p:txBody>
      </p:sp>
      <p:sp>
        <p:nvSpPr>
          <p:cNvPr id="3088" name="WordArt 3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gray">
          <a:xfrm rot="3816508">
            <a:off x="5281612" y="2452688"/>
            <a:ext cx="2119313" cy="20145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923908"/>
              </a:avLst>
            </a:prstTxWarp>
          </a:bodyPr>
          <a:lstStyle/>
          <a:p>
            <a:pPr algn="ctr"/>
            <a:r>
              <a:rPr lang="pl-PL" sz="3600" b="1" kern="10" dirty="0" smtClean="0">
                <a:solidFill>
                  <a:srgbClr val="007E39"/>
                </a:solidFill>
                <a:latin typeface="Calibri"/>
              </a:rPr>
              <a:t>Performance </a:t>
            </a:r>
            <a:endParaRPr lang="pl-PL" sz="3600" b="1" kern="10" dirty="0">
              <a:solidFill>
                <a:srgbClr val="007E39"/>
              </a:solidFill>
              <a:latin typeface="Calibri"/>
            </a:endParaRPr>
          </a:p>
        </p:txBody>
      </p:sp>
      <p:sp>
        <p:nvSpPr>
          <p:cNvPr id="61" name="Rektangel med afrundet, diagonalt hjørne 60"/>
          <p:cNvSpPr/>
          <p:nvPr/>
        </p:nvSpPr>
        <p:spPr>
          <a:xfrm>
            <a:off x="699184" y="1442403"/>
            <a:ext cx="2510943" cy="4733924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B4E53B"/>
                </a:gs>
                <a:gs pos="100000">
                  <a:srgbClr val="6EA92D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3" name="Gruppe 65"/>
          <p:cNvGrpSpPr>
            <a:grpSpLocks/>
          </p:cNvGrpSpPr>
          <p:nvPr/>
        </p:nvGrpSpPr>
        <p:grpSpPr bwMode="auto">
          <a:xfrm>
            <a:off x="2619375" y="5445125"/>
            <a:ext cx="788988" cy="876300"/>
            <a:chOff x="2620093" y="5426300"/>
            <a:chExt cx="788622" cy="876256"/>
          </a:xfrm>
        </p:grpSpPr>
        <p:sp>
          <p:nvSpPr>
            <p:cNvPr id="3097" name="Freeform 7"/>
            <p:cNvSpPr>
              <a:spLocks/>
            </p:cNvSpPr>
            <p:nvPr/>
          </p:nvSpPr>
          <p:spPr bwMode="auto">
            <a:xfrm rot="2232194">
              <a:off x="3051356" y="5614367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98" name="Freeform 7"/>
            <p:cNvSpPr>
              <a:spLocks/>
            </p:cNvSpPr>
            <p:nvPr/>
          </p:nvSpPr>
          <p:spPr bwMode="auto">
            <a:xfrm rot="-2698324">
              <a:off x="2620093" y="5426300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4" name="Text Box 52"/>
          <p:cNvSpPr txBox="1">
            <a:spLocks noChangeArrowheads="1"/>
          </p:cNvSpPr>
          <p:nvPr/>
        </p:nvSpPr>
        <p:spPr bwMode="gray">
          <a:xfrm>
            <a:off x="839788" y="2306638"/>
            <a:ext cx="2254250" cy="42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dirty="0"/>
              <a:t>Company </a:t>
            </a:r>
            <a:r>
              <a:rPr lang="pl-PL" sz="2000" dirty="0" err="1"/>
              <a:t>visit</a:t>
            </a:r>
            <a:r>
              <a:rPr lang="pl-PL" sz="2000" dirty="0"/>
              <a:t> ( 3 </a:t>
            </a:r>
            <a:r>
              <a:rPr lang="pl-PL" sz="2000" dirty="0" err="1"/>
              <a:t>days</a:t>
            </a:r>
            <a:r>
              <a:rPr lang="pl-PL" sz="20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dirty="0"/>
              <a:t>On </a:t>
            </a:r>
            <a:r>
              <a:rPr lang="pl-PL" sz="2000" dirty="0" err="1"/>
              <a:t>site</a:t>
            </a:r>
            <a:r>
              <a:rPr lang="pl-PL" sz="2000" dirty="0"/>
              <a:t> </a:t>
            </a:r>
            <a:r>
              <a:rPr lang="pl-PL" sz="2000" dirty="0" err="1"/>
              <a:t>procedures</a:t>
            </a:r>
            <a:r>
              <a:rPr lang="pl-PL" sz="2000" dirty="0"/>
              <a:t> ( in </a:t>
            </a:r>
            <a:r>
              <a:rPr lang="pl-PL" sz="2000" dirty="0" err="1"/>
              <a:t>depth</a:t>
            </a:r>
            <a:r>
              <a:rPr lang="pl-PL" sz="2000" dirty="0"/>
              <a:t> </a:t>
            </a:r>
            <a:r>
              <a:rPr lang="pl-PL" sz="2000" dirty="0" err="1"/>
              <a:t>interviews</a:t>
            </a:r>
            <a:r>
              <a:rPr lang="pl-PL" sz="2000" dirty="0"/>
              <a:t>, </a:t>
            </a:r>
            <a:r>
              <a:rPr lang="pl-PL" sz="2000" dirty="0" err="1"/>
              <a:t>documents</a:t>
            </a:r>
            <a:r>
              <a:rPr lang="pl-PL" sz="2000" dirty="0"/>
              <a:t>  </a:t>
            </a:r>
            <a:r>
              <a:rPr lang="pl-PL" sz="2000" dirty="0" err="1"/>
              <a:t>rewieves</a:t>
            </a:r>
            <a:r>
              <a:rPr lang="pl-PL" sz="2000" dirty="0"/>
              <a:t>, </a:t>
            </a:r>
            <a:r>
              <a:rPr lang="pl-PL" sz="2000" dirty="0" err="1"/>
              <a:t>workshops</a:t>
            </a:r>
            <a:r>
              <a:rPr lang="pl-PL" sz="2000" dirty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dirty="0" err="1"/>
              <a:t>Milestone</a:t>
            </a:r>
            <a:r>
              <a:rPr lang="pl-PL" sz="2000" dirty="0"/>
              <a:t> : draft report on </a:t>
            </a:r>
            <a:r>
              <a:rPr lang="pl-PL" sz="2000" dirty="0" err="1"/>
              <a:t>green</a:t>
            </a:r>
            <a:r>
              <a:rPr lang="pl-PL" sz="2000" dirty="0"/>
              <a:t> business </a:t>
            </a:r>
            <a:r>
              <a:rPr lang="pl-PL" sz="2000" dirty="0" err="1" smtClean="0"/>
              <a:t>developement</a:t>
            </a:r>
            <a:r>
              <a:rPr lang="pl-PL" sz="2000" dirty="0" smtClean="0"/>
              <a:t> </a:t>
            </a:r>
            <a:endParaRPr lang="pl-PL" sz="2000" dirty="0"/>
          </a:p>
          <a:p>
            <a:pPr algn="ctr"/>
            <a:endParaRPr lang="pl-PL" sz="1400" dirty="0">
              <a:solidFill>
                <a:schemeClr val="tx2"/>
              </a:solidFill>
            </a:endParaRPr>
          </a:p>
          <a:p>
            <a:pPr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400" kern="0" noProof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839788" y="1892300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noProof="1" smtClean="0">
                <a:latin typeface="Calibri" pitchFamily="34" charset="0"/>
                <a:cs typeface="Arial" pitchFamily="34" charset="0"/>
              </a:rPr>
              <a:t>Visit to the company </a:t>
            </a:r>
            <a:endParaRPr lang="da-DK" b="1" dirty="0"/>
          </a:p>
        </p:txBody>
      </p:sp>
      <p:sp>
        <p:nvSpPr>
          <p:cNvPr id="3095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600" b="1" dirty="0">
                <a:latin typeface="Calibri" pitchFamily="34" charset="0"/>
              </a:rPr>
              <a:t>COMPANY PROJECTS – GREEN AND ENERGY EFFICIENT BUISNESS</a:t>
            </a:r>
            <a:endParaRPr lang="de-DE" altLang="pl-PL" sz="2800" dirty="0">
              <a:latin typeface="Calibri" pitchFamily="34" charset="0"/>
            </a:endParaRPr>
          </a:p>
        </p:txBody>
      </p:sp>
      <p:sp>
        <p:nvSpPr>
          <p:cNvPr id="3096" name="Tekstboks 19"/>
          <p:cNvSpPr txBox="1">
            <a:spLocks noChangeArrowheads="1"/>
          </p:cNvSpPr>
          <p:nvPr/>
        </p:nvSpPr>
        <p:spPr bwMode="auto">
          <a:xfrm>
            <a:off x="264697" y="894913"/>
            <a:ext cx="781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600" dirty="0" smtClean="0">
                <a:latin typeface="Calibri" pitchFamily="34" charset="0"/>
              </a:rPr>
              <a:t>STEP 2 </a:t>
            </a:r>
            <a:endParaRPr lang="da-DK" alt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0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ktangel 62"/>
          <p:cNvSpPr/>
          <p:nvPr/>
        </p:nvSpPr>
        <p:spPr>
          <a:xfrm rot="10800000" flipV="1">
            <a:off x="0" y="0"/>
            <a:ext cx="9144000" cy="40655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Freeform 242"/>
          <p:cNvSpPr>
            <a:spLocks/>
          </p:cNvSpPr>
          <p:nvPr/>
        </p:nvSpPr>
        <p:spPr bwMode="auto">
          <a:xfrm>
            <a:off x="6126163" y="2154238"/>
            <a:ext cx="1447800" cy="2054225"/>
          </a:xfrm>
          <a:custGeom>
            <a:avLst/>
            <a:gdLst>
              <a:gd name="T0" fmla="*/ 1047750 w 912"/>
              <a:gd name="T1" fmla="*/ 1436687 h 1294"/>
              <a:gd name="T2" fmla="*/ 1044575 w 912"/>
              <a:gd name="T3" fmla="*/ 1525587 h 1294"/>
              <a:gd name="T4" fmla="*/ 1031875 w 912"/>
              <a:gd name="T5" fmla="*/ 1611312 h 1294"/>
              <a:gd name="T6" fmla="*/ 1016000 w 912"/>
              <a:gd name="T7" fmla="*/ 1695450 h 1294"/>
              <a:gd name="T8" fmla="*/ 989013 w 912"/>
              <a:gd name="T9" fmla="*/ 1778000 h 1294"/>
              <a:gd name="T10" fmla="*/ 1352550 w 912"/>
              <a:gd name="T11" fmla="*/ 1951038 h 1294"/>
              <a:gd name="T12" fmla="*/ 1373188 w 912"/>
              <a:gd name="T13" fmla="*/ 1889125 h 1294"/>
              <a:gd name="T14" fmla="*/ 1408113 w 912"/>
              <a:gd name="T15" fmla="*/ 1765300 h 1294"/>
              <a:gd name="T16" fmla="*/ 1433513 w 912"/>
              <a:gd name="T17" fmla="*/ 1636713 h 1294"/>
              <a:gd name="T18" fmla="*/ 1446213 w 912"/>
              <a:gd name="T19" fmla="*/ 1504950 h 1294"/>
              <a:gd name="T20" fmla="*/ 1447800 w 912"/>
              <a:gd name="T21" fmla="*/ 1436687 h 1294"/>
              <a:gd name="T22" fmla="*/ 1439863 w 912"/>
              <a:gd name="T23" fmla="*/ 1292225 h 1294"/>
              <a:gd name="T24" fmla="*/ 1419225 w 912"/>
              <a:gd name="T25" fmla="*/ 1152525 h 1294"/>
              <a:gd name="T26" fmla="*/ 1385888 w 912"/>
              <a:gd name="T27" fmla="*/ 1019175 h 1294"/>
              <a:gd name="T28" fmla="*/ 1338263 w 912"/>
              <a:gd name="T29" fmla="*/ 889000 h 1294"/>
              <a:gd name="T30" fmla="*/ 1279525 w 912"/>
              <a:gd name="T31" fmla="*/ 765175 h 1294"/>
              <a:gd name="T32" fmla="*/ 1208088 w 912"/>
              <a:gd name="T33" fmla="*/ 647700 h 1294"/>
              <a:gd name="T34" fmla="*/ 1128713 w 912"/>
              <a:gd name="T35" fmla="*/ 539750 h 1294"/>
              <a:gd name="T36" fmla="*/ 1038225 w 912"/>
              <a:gd name="T37" fmla="*/ 436563 h 1294"/>
              <a:gd name="T38" fmla="*/ 939800 w 912"/>
              <a:gd name="T39" fmla="*/ 342900 h 1294"/>
              <a:gd name="T40" fmla="*/ 831850 w 912"/>
              <a:gd name="T41" fmla="*/ 261937 h 1294"/>
              <a:gd name="T42" fmla="*/ 714375 w 912"/>
              <a:gd name="T43" fmla="*/ 187325 h 1294"/>
              <a:gd name="T44" fmla="*/ 593725 w 912"/>
              <a:gd name="T45" fmla="*/ 125413 h 1294"/>
              <a:gd name="T46" fmla="*/ 463550 w 912"/>
              <a:gd name="T47" fmla="*/ 76200 h 1294"/>
              <a:gd name="T48" fmla="*/ 330200 w 912"/>
              <a:gd name="T49" fmla="*/ 36512 h 1294"/>
              <a:gd name="T50" fmla="*/ 190500 w 912"/>
              <a:gd name="T51" fmla="*/ 9525 h 1294"/>
              <a:gd name="T52" fmla="*/ 46037 w 912"/>
              <a:gd name="T53" fmla="*/ 0 h 1294"/>
              <a:gd name="T54" fmla="*/ 0 w 912"/>
              <a:gd name="T55" fmla="*/ 393700 h 1294"/>
              <a:gd name="T56" fmla="*/ 55563 w 912"/>
              <a:gd name="T57" fmla="*/ 395287 h 1294"/>
              <a:gd name="T58" fmla="*/ 161925 w 912"/>
              <a:gd name="T59" fmla="*/ 407988 h 1294"/>
              <a:gd name="T60" fmla="*/ 263525 w 912"/>
              <a:gd name="T61" fmla="*/ 428625 h 1294"/>
              <a:gd name="T62" fmla="*/ 360363 w 912"/>
              <a:gd name="T63" fmla="*/ 458788 h 1294"/>
              <a:gd name="T64" fmla="*/ 455613 w 912"/>
              <a:gd name="T65" fmla="*/ 500063 h 1294"/>
              <a:gd name="T66" fmla="*/ 544513 w 912"/>
              <a:gd name="T67" fmla="*/ 547687 h 1294"/>
              <a:gd name="T68" fmla="*/ 628650 w 912"/>
              <a:gd name="T69" fmla="*/ 604837 h 1294"/>
              <a:gd name="T70" fmla="*/ 704850 w 912"/>
              <a:gd name="T71" fmla="*/ 668337 h 1294"/>
              <a:gd name="T72" fmla="*/ 776287 w 912"/>
              <a:gd name="T73" fmla="*/ 738187 h 1294"/>
              <a:gd name="T74" fmla="*/ 839788 w 912"/>
              <a:gd name="T75" fmla="*/ 814388 h 1294"/>
              <a:gd name="T76" fmla="*/ 895350 w 912"/>
              <a:gd name="T77" fmla="*/ 898525 h 1294"/>
              <a:gd name="T78" fmla="*/ 944563 w 912"/>
              <a:gd name="T79" fmla="*/ 987425 h 1294"/>
              <a:gd name="T80" fmla="*/ 984250 w 912"/>
              <a:gd name="T81" fmla="*/ 1081087 h 1294"/>
              <a:gd name="T82" fmla="*/ 1016000 w 912"/>
              <a:gd name="T83" fmla="*/ 1177925 h 1294"/>
              <a:gd name="T84" fmla="*/ 1036638 w 912"/>
              <a:gd name="T85" fmla="*/ 1277937 h 1294"/>
              <a:gd name="T86" fmla="*/ 1046163 w 912"/>
              <a:gd name="T87" fmla="*/ 1382712 h 1294"/>
              <a:gd name="T88" fmla="*/ 1047750 w 912"/>
              <a:gd name="T89" fmla="*/ 1436687 h 12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12"/>
              <a:gd name="T136" fmla="*/ 0 h 1294"/>
              <a:gd name="T137" fmla="*/ 912 w 912"/>
              <a:gd name="T138" fmla="*/ 1294 h 129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12" h="1294">
                <a:moveTo>
                  <a:pt x="660" y="905"/>
                </a:moveTo>
                <a:lnTo>
                  <a:pt x="660" y="905"/>
                </a:lnTo>
                <a:lnTo>
                  <a:pt x="659" y="933"/>
                </a:lnTo>
                <a:lnTo>
                  <a:pt x="658" y="961"/>
                </a:lnTo>
                <a:lnTo>
                  <a:pt x="654" y="988"/>
                </a:lnTo>
                <a:lnTo>
                  <a:pt x="650" y="1015"/>
                </a:lnTo>
                <a:lnTo>
                  <a:pt x="645" y="1042"/>
                </a:lnTo>
                <a:lnTo>
                  <a:pt x="640" y="1068"/>
                </a:lnTo>
                <a:lnTo>
                  <a:pt x="632" y="1094"/>
                </a:lnTo>
                <a:lnTo>
                  <a:pt x="623" y="1120"/>
                </a:lnTo>
                <a:lnTo>
                  <a:pt x="680" y="1294"/>
                </a:lnTo>
                <a:lnTo>
                  <a:pt x="852" y="1229"/>
                </a:lnTo>
                <a:lnTo>
                  <a:pt x="865" y="1190"/>
                </a:lnTo>
                <a:lnTo>
                  <a:pt x="877" y="1151"/>
                </a:lnTo>
                <a:lnTo>
                  <a:pt x="887" y="1112"/>
                </a:lnTo>
                <a:lnTo>
                  <a:pt x="896" y="1072"/>
                </a:lnTo>
                <a:lnTo>
                  <a:pt x="903" y="1031"/>
                </a:lnTo>
                <a:lnTo>
                  <a:pt x="908" y="989"/>
                </a:lnTo>
                <a:lnTo>
                  <a:pt x="911" y="948"/>
                </a:lnTo>
                <a:lnTo>
                  <a:pt x="912" y="905"/>
                </a:lnTo>
                <a:lnTo>
                  <a:pt x="911" y="859"/>
                </a:lnTo>
                <a:lnTo>
                  <a:pt x="907" y="814"/>
                </a:lnTo>
                <a:lnTo>
                  <a:pt x="901" y="770"/>
                </a:lnTo>
                <a:lnTo>
                  <a:pt x="894" y="726"/>
                </a:lnTo>
                <a:lnTo>
                  <a:pt x="885" y="683"/>
                </a:lnTo>
                <a:lnTo>
                  <a:pt x="873" y="642"/>
                </a:lnTo>
                <a:lnTo>
                  <a:pt x="859" y="600"/>
                </a:lnTo>
                <a:lnTo>
                  <a:pt x="843" y="560"/>
                </a:lnTo>
                <a:lnTo>
                  <a:pt x="825" y="520"/>
                </a:lnTo>
                <a:lnTo>
                  <a:pt x="806" y="482"/>
                </a:lnTo>
                <a:lnTo>
                  <a:pt x="785" y="445"/>
                </a:lnTo>
                <a:lnTo>
                  <a:pt x="761" y="408"/>
                </a:lnTo>
                <a:lnTo>
                  <a:pt x="737" y="373"/>
                </a:lnTo>
                <a:lnTo>
                  <a:pt x="711" y="340"/>
                </a:lnTo>
                <a:lnTo>
                  <a:pt x="684" y="306"/>
                </a:lnTo>
                <a:lnTo>
                  <a:pt x="654" y="275"/>
                </a:lnTo>
                <a:lnTo>
                  <a:pt x="624" y="245"/>
                </a:lnTo>
                <a:lnTo>
                  <a:pt x="592" y="216"/>
                </a:lnTo>
                <a:lnTo>
                  <a:pt x="558" y="191"/>
                </a:lnTo>
                <a:lnTo>
                  <a:pt x="524" y="165"/>
                </a:lnTo>
                <a:lnTo>
                  <a:pt x="488" y="141"/>
                </a:lnTo>
                <a:lnTo>
                  <a:pt x="450" y="118"/>
                </a:lnTo>
                <a:lnTo>
                  <a:pt x="413" y="98"/>
                </a:lnTo>
                <a:lnTo>
                  <a:pt x="374" y="79"/>
                </a:lnTo>
                <a:lnTo>
                  <a:pt x="334" y="62"/>
                </a:lnTo>
                <a:lnTo>
                  <a:pt x="292" y="48"/>
                </a:lnTo>
                <a:lnTo>
                  <a:pt x="251" y="35"/>
                </a:lnTo>
                <a:lnTo>
                  <a:pt x="208" y="23"/>
                </a:lnTo>
                <a:lnTo>
                  <a:pt x="164" y="14"/>
                </a:lnTo>
                <a:lnTo>
                  <a:pt x="120" y="6"/>
                </a:lnTo>
                <a:lnTo>
                  <a:pt x="74" y="3"/>
                </a:lnTo>
                <a:lnTo>
                  <a:pt x="29" y="0"/>
                </a:lnTo>
                <a:lnTo>
                  <a:pt x="151" y="128"/>
                </a:lnTo>
                <a:lnTo>
                  <a:pt x="0" y="248"/>
                </a:lnTo>
                <a:lnTo>
                  <a:pt x="35" y="249"/>
                </a:lnTo>
                <a:lnTo>
                  <a:pt x="68" y="253"/>
                </a:lnTo>
                <a:lnTo>
                  <a:pt x="102" y="257"/>
                </a:lnTo>
                <a:lnTo>
                  <a:pt x="134" y="263"/>
                </a:lnTo>
                <a:lnTo>
                  <a:pt x="166" y="270"/>
                </a:lnTo>
                <a:lnTo>
                  <a:pt x="197" y="279"/>
                </a:lnTo>
                <a:lnTo>
                  <a:pt x="227" y="289"/>
                </a:lnTo>
                <a:lnTo>
                  <a:pt x="257" y="302"/>
                </a:lnTo>
                <a:lnTo>
                  <a:pt x="287" y="315"/>
                </a:lnTo>
                <a:lnTo>
                  <a:pt x="315" y="329"/>
                </a:lnTo>
                <a:lnTo>
                  <a:pt x="343" y="345"/>
                </a:lnTo>
                <a:lnTo>
                  <a:pt x="370" y="362"/>
                </a:lnTo>
                <a:lnTo>
                  <a:pt x="396" y="381"/>
                </a:lnTo>
                <a:lnTo>
                  <a:pt x="420" y="401"/>
                </a:lnTo>
                <a:lnTo>
                  <a:pt x="444" y="421"/>
                </a:lnTo>
                <a:lnTo>
                  <a:pt x="467" y="442"/>
                </a:lnTo>
                <a:lnTo>
                  <a:pt x="489" y="465"/>
                </a:lnTo>
                <a:lnTo>
                  <a:pt x="510" y="489"/>
                </a:lnTo>
                <a:lnTo>
                  <a:pt x="529" y="513"/>
                </a:lnTo>
                <a:lnTo>
                  <a:pt x="548" y="539"/>
                </a:lnTo>
                <a:lnTo>
                  <a:pt x="564" y="566"/>
                </a:lnTo>
                <a:lnTo>
                  <a:pt x="580" y="594"/>
                </a:lnTo>
                <a:lnTo>
                  <a:pt x="595" y="622"/>
                </a:lnTo>
                <a:lnTo>
                  <a:pt x="608" y="651"/>
                </a:lnTo>
                <a:lnTo>
                  <a:pt x="620" y="681"/>
                </a:lnTo>
                <a:lnTo>
                  <a:pt x="630" y="710"/>
                </a:lnTo>
                <a:lnTo>
                  <a:pt x="640" y="742"/>
                </a:lnTo>
                <a:lnTo>
                  <a:pt x="646" y="774"/>
                </a:lnTo>
                <a:lnTo>
                  <a:pt x="653" y="805"/>
                </a:lnTo>
                <a:lnTo>
                  <a:pt x="656" y="839"/>
                </a:lnTo>
                <a:lnTo>
                  <a:pt x="659" y="871"/>
                </a:lnTo>
                <a:lnTo>
                  <a:pt x="660" y="905"/>
                </a:lnTo>
                <a:close/>
              </a:path>
            </a:pathLst>
          </a:cu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da-DK" b="1" kern="0" noProof="1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26" name="Freeform 243"/>
          <p:cNvSpPr>
            <a:spLocks/>
          </p:cNvSpPr>
          <p:nvPr/>
        </p:nvSpPr>
        <p:spPr bwMode="auto">
          <a:xfrm>
            <a:off x="4916488" y="3987800"/>
            <a:ext cx="2541587" cy="1041400"/>
          </a:xfrm>
          <a:custGeom>
            <a:avLst/>
            <a:gdLst/>
            <a:ahLst/>
            <a:cxnLst>
              <a:cxn ang="0">
                <a:pos x="757" y="407"/>
              </a:cxn>
              <a:cxn ang="0">
                <a:pos x="673" y="402"/>
              </a:cxn>
              <a:cxn ang="0">
                <a:pos x="591" y="386"/>
              </a:cxn>
              <a:cxn ang="0">
                <a:pos x="513" y="362"/>
              </a:cxn>
              <a:cxn ang="0">
                <a:pos x="440" y="327"/>
              </a:cxn>
              <a:cxn ang="0">
                <a:pos x="372" y="285"/>
              </a:cxn>
              <a:cxn ang="0">
                <a:pos x="310" y="236"/>
              </a:cxn>
              <a:cxn ang="0">
                <a:pos x="254" y="179"/>
              </a:cxn>
              <a:cxn ang="0">
                <a:pos x="206" y="117"/>
              </a:cxn>
              <a:cxn ang="0">
                <a:pos x="0" y="261"/>
              </a:cxn>
              <a:cxn ang="0">
                <a:pos x="16" y="283"/>
              </a:cxn>
              <a:cxn ang="0">
                <a:pos x="49" y="325"/>
              </a:cxn>
              <a:cxn ang="0">
                <a:pos x="86" y="366"/>
              </a:cxn>
              <a:cxn ang="0">
                <a:pos x="123" y="405"/>
              </a:cxn>
              <a:cxn ang="0">
                <a:pos x="163" y="441"/>
              </a:cxn>
              <a:cxn ang="0">
                <a:pos x="206" y="475"/>
              </a:cxn>
              <a:cxn ang="0">
                <a:pos x="252" y="506"/>
              </a:cxn>
              <a:cxn ang="0">
                <a:pos x="298" y="534"/>
              </a:cxn>
              <a:cxn ang="0">
                <a:pos x="346" y="560"/>
              </a:cxn>
              <a:cxn ang="0">
                <a:pos x="397" y="583"/>
              </a:cxn>
              <a:cxn ang="0">
                <a:pos x="449" y="604"/>
              </a:cxn>
              <a:cxn ang="0">
                <a:pos x="502" y="621"/>
              </a:cxn>
              <a:cxn ang="0">
                <a:pos x="556" y="634"/>
              </a:cxn>
              <a:cxn ang="0">
                <a:pos x="613" y="644"/>
              </a:cxn>
              <a:cxn ang="0">
                <a:pos x="670" y="652"/>
              </a:cxn>
              <a:cxn ang="0">
                <a:pos x="727" y="656"/>
              </a:cxn>
              <a:cxn ang="0">
                <a:pos x="757" y="656"/>
              </a:cxn>
              <a:cxn ang="0">
                <a:pos x="827" y="654"/>
              </a:cxn>
              <a:cxn ang="0">
                <a:pos x="896" y="646"/>
              </a:cxn>
              <a:cxn ang="0">
                <a:pos x="963" y="633"/>
              </a:cxn>
              <a:cxn ang="0">
                <a:pos x="1029" y="616"/>
              </a:cxn>
              <a:cxn ang="0">
                <a:pos x="1093" y="594"/>
              </a:cxn>
              <a:cxn ang="0">
                <a:pos x="1154" y="567"/>
              </a:cxn>
              <a:cxn ang="0">
                <a:pos x="1212" y="537"/>
              </a:cxn>
              <a:cxn ang="0">
                <a:pos x="1268" y="502"/>
              </a:cxn>
              <a:cxn ang="0">
                <a:pos x="1322" y="464"/>
              </a:cxn>
              <a:cxn ang="0">
                <a:pos x="1372" y="421"/>
              </a:cxn>
              <a:cxn ang="0">
                <a:pos x="1420" y="376"/>
              </a:cxn>
              <a:cxn ang="0">
                <a:pos x="1464" y="328"/>
              </a:cxn>
              <a:cxn ang="0">
                <a:pos x="1504" y="276"/>
              </a:cxn>
              <a:cxn ang="0">
                <a:pos x="1540" y="222"/>
              </a:cxn>
              <a:cxn ang="0">
                <a:pos x="1573" y="165"/>
              </a:cxn>
              <a:cxn ang="0">
                <a:pos x="1601" y="105"/>
              </a:cxn>
              <a:cxn ang="0">
                <a:pos x="1372" y="0"/>
              </a:cxn>
              <a:cxn ang="0">
                <a:pos x="1361" y="22"/>
              </a:cxn>
              <a:cxn ang="0">
                <a:pos x="1341" y="66"/>
              </a:cxn>
              <a:cxn ang="0">
                <a:pos x="1315" y="106"/>
              </a:cxn>
              <a:cxn ang="0">
                <a:pos x="1287" y="145"/>
              </a:cxn>
              <a:cxn ang="0">
                <a:pos x="1258" y="183"/>
              </a:cxn>
              <a:cxn ang="0">
                <a:pos x="1224" y="218"/>
              </a:cxn>
              <a:cxn ang="0">
                <a:pos x="1189" y="250"/>
              </a:cxn>
              <a:cxn ang="0">
                <a:pos x="1151" y="279"/>
              </a:cxn>
              <a:cxn ang="0">
                <a:pos x="1111" y="306"/>
              </a:cxn>
              <a:cxn ang="0">
                <a:pos x="1068" y="331"/>
              </a:cxn>
              <a:cxn ang="0">
                <a:pos x="1026" y="351"/>
              </a:cxn>
              <a:cxn ang="0">
                <a:pos x="980" y="370"/>
              </a:cxn>
              <a:cxn ang="0">
                <a:pos x="932" y="384"/>
              </a:cxn>
              <a:cxn ang="0">
                <a:pos x="884" y="396"/>
              </a:cxn>
              <a:cxn ang="0">
                <a:pos x="834" y="403"/>
              </a:cxn>
              <a:cxn ang="0">
                <a:pos x="783" y="407"/>
              </a:cxn>
              <a:cxn ang="0">
                <a:pos x="757" y="407"/>
              </a:cxn>
            </a:cxnLst>
            <a:rect l="0" t="0" r="r" b="b"/>
            <a:pathLst>
              <a:path w="1601" h="656">
                <a:moveTo>
                  <a:pt x="757" y="407"/>
                </a:moveTo>
                <a:lnTo>
                  <a:pt x="757" y="407"/>
                </a:lnTo>
                <a:lnTo>
                  <a:pt x="714" y="406"/>
                </a:lnTo>
                <a:lnTo>
                  <a:pt x="673" y="402"/>
                </a:lnTo>
                <a:lnTo>
                  <a:pt x="631" y="396"/>
                </a:lnTo>
                <a:lnTo>
                  <a:pt x="591" y="386"/>
                </a:lnTo>
                <a:lnTo>
                  <a:pt x="551" y="375"/>
                </a:lnTo>
                <a:lnTo>
                  <a:pt x="513" y="362"/>
                </a:lnTo>
                <a:lnTo>
                  <a:pt x="476" y="345"/>
                </a:lnTo>
                <a:lnTo>
                  <a:pt x="440" y="327"/>
                </a:lnTo>
                <a:lnTo>
                  <a:pt x="406" y="307"/>
                </a:lnTo>
                <a:lnTo>
                  <a:pt x="372" y="285"/>
                </a:lnTo>
                <a:lnTo>
                  <a:pt x="340" y="262"/>
                </a:lnTo>
                <a:lnTo>
                  <a:pt x="310" y="236"/>
                </a:lnTo>
                <a:lnTo>
                  <a:pt x="281" y="209"/>
                </a:lnTo>
                <a:lnTo>
                  <a:pt x="254" y="179"/>
                </a:lnTo>
                <a:lnTo>
                  <a:pt x="230" y="148"/>
                </a:lnTo>
                <a:lnTo>
                  <a:pt x="206" y="117"/>
                </a:lnTo>
                <a:lnTo>
                  <a:pt x="40" y="83"/>
                </a:lnTo>
                <a:lnTo>
                  <a:pt x="0" y="261"/>
                </a:lnTo>
                <a:lnTo>
                  <a:pt x="0" y="261"/>
                </a:lnTo>
                <a:lnTo>
                  <a:pt x="16" y="283"/>
                </a:lnTo>
                <a:lnTo>
                  <a:pt x="32" y="305"/>
                </a:lnTo>
                <a:lnTo>
                  <a:pt x="49" y="325"/>
                </a:lnTo>
                <a:lnTo>
                  <a:pt x="66" y="346"/>
                </a:lnTo>
                <a:lnTo>
                  <a:pt x="86" y="366"/>
                </a:lnTo>
                <a:lnTo>
                  <a:pt x="104" y="385"/>
                </a:lnTo>
                <a:lnTo>
                  <a:pt x="123" y="405"/>
                </a:lnTo>
                <a:lnTo>
                  <a:pt x="144" y="423"/>
                </a:lnTo>
                <a:lnTo>
                  <a:pt x="163" y="441"/>
                </a:lnTo>
                <a:lnTo>
                  <a:pt x="185" y="458"/>
                </a:lnTo>
                <a:lnTo>
                  <a:pt x="206" y="475"/>
                </a:lnTo>
                <a:lnTo>
                  <a:pt x="230" y="490"/>
                </a:lnTo>
                <a:lnTo>
                  <a:pt x="252" y="506"/>
                </a:lnTo>
                <a:lnTo>
                  <a:pt x="275" y="520"/>
                </a:lnTo>
                <a:lnTo>
                  <a:pt x="298" y="534"/>
                </a:lnTo>
                <a:lnTo>
                  <a:pt x="323" y="548"/>
                </a:lnTo>
                <a:lnTo>
                  <a:pt x="346" y="560"/>
                </a:lnTo>
                <a:lnTo>
                  <a:pt x="372" y="572"/>
                </a:lnTo>
                <a:lnTo>
                  <a:pt x="397" y="583"/>
                </a:lnTo>
                <a:lnTo>
                  <a:pt x="423" y="594"/>
                </a:lnTo>
                <a:lnTo>
                  <a:pt x="449" y="604"/>
                </a:lnTo>
                <a:lnTo>
                  <a:pt x="476" y="612"/>
                </a:lnTo>
                <a:lnTo>
                  <a:pt x="502" y="621"/>
                </a:lnTo>
                <a:lnTo>
                  <a:pt x="529" y="628"/>
                </a:lnTo>
                <a:lnTo>
                  <a:pt x="556" y="634"/>
                </a:lnTo>
                <a:lnTo>
                  <a:pt x="585" y="641"/>
                </a:lnTo>
                <a:lnTo>
                  <a:pt x="613" y="644"/>
                </a:lnTo>
                <a:lnTo>
                  <a:pt x="641" y="650"/>
                </a:lnTo>
                <a:lnTo>
                  <a:pt x="670" y="652"/>
                </a:lnTo>
                <a:lnTo>
                  <a:pt x="699" y="655"/>
                </a:lnTo>
                <a:lnTo>
                  <a:pt x="727" y="656"/>
                </a:lnTo>
                <a:lnTo>
                  <a:pt x="757" y="656"/>
                </a:lnTo>
                <a:lnTo>
                  <a:pt x="757" y="656"/>
                </a:lnTo>
                <a:lnTo>
                  <a:pt x="792" y="656"/>
                </a:lnTo>
                <a:lnTo>
                  <a:pt x="827" y="654"/>
                </a:lnTo>
                <a:lnTo>
                  <a:pt x="862" y="651"/>
                </a:lnTo>
                <a:lnTo>
                  <a:pt x="896" y="646"/>
                </a:lnTo>
                <a:lnTo>
                  <a:pt x="931" y="641"/>
                </a:lnTo>
                <a:lnTo>
                  <a:pt x="963" y="633"/>
                </a:lnTo>
                <a:lnTo>
                  <a:pt x="997" y="625"/>
                </a:lnTo>
                <a:lnTo>
                  <a:pt x="1029" y="616"/>
                </a:lnTo>
                <a:lnTo>
                  <a:pt x="1061" y="606"/>
                </a:lnTo>
                <a:lnTo>
                  <a:pt x="1093" y="594"/>
                </a:lnTo>
                <a:lnTo>
                  <a:pt x="1124" y="581"/>
                </a:lnTo>
                <a:lnTo>
                  <a:pt x="1154" y="567"/>
                </a:lnTo>
                <a:lnTo>
                  <a:pt x="1184" y="552"/>
                </a:lnTo>
                <a:lnTo>
                  <a:pt x="1212" y="537"/>
                </a:lnTo>
                <a:lnTo>
                  <a:pt x="1241" y="520"/>
                </a:lnTo>
                <a:lnTo>
                  <a:pt x="1268" y="502"/>
                </a:lnTo>
                <a:lnTo>
                  <a:pt x="1295" y="484"/>
                </a:lnTo>
                <a:lnTo>
                  <a:pt x="1322" y="464"/>
                </a:lnTo>
                <a:lnTo>
                  <a:pt x="1347" y="443"/>
                </a:lnTo>
                <a:lnTo>
                  <a:pt x="1372" y="421"/>
                </a:lnTo>
                <a:lnTo>
                  <a:pt x="1396" y="399"/>
                </a:lnTo>
                <a:lnTo>
                  <a:pt x="1420" y="376"/>
                </a:lnTo>
                <a:lnTo>
                  <a:pt x="1442" y="353"/>
                </a:lnTo>
                <a:lnTo>
                  <a:pt x="1464" y="328"/>
                </a:lnTo>
                <a:lnTo>
                  <a:pt x="1483" y="302"/>
                </a:lnTo>
                <a:lnTo>
                  <a:pt x="1504" y="276"/>
                </a:lnTo>
                <a:lnTo>
                  <a:pt x="1522" y="249"/>
                </a:lnTo>
                <a:lnTo>
                  <a:pt x="1540" y="222"/>
                </a:lnTo>
                <a:lnTo>
                  <a:pt x="1557" y="193"/>
                </a:lnTo>
                <a:lnTo>
                  <a:pt x="1573" y="165"/>
                </a:lnTo>
                <a:lnTo>
                  <a:pt x="1587" y="135"/>
                </a:lnTo>
                <a:lnTo>
                  <a:pt x="1601" y="105"/>
                </a:lnTo>
                <a:lnTo>
                  <a:pt x="1427" y="171"/>
                </a:lnTo>
                <a:lnTo>
                  <a:pt x="1372" y="0"/>
                </a:lnTo>
                <a:lnTo>
                  <a:pt x="1372" y="0"/>
                </a:lnTo>
                <a:lnTo>
                  <a:pt x="1361" y="22"/>
                </a:lnTo>
                <a:lnTo>
                  <a:pt x="1351" y="44"/>
                </a:lnTo>
                <a:lnTo>
                  <a:pt x="1341" y="66"/>
                </a:lnTo>
                <a:lnTo>
                  <a:pt x="1328" y="87"/>
                </a:lnTo>
                <a:lnTo>
                  <a:pt x="1315" y="106"/>
                </a:lnTo>
                <a:lnTo>
                  <a:pt x="1302" y="127"/>
                </a:lnTo>
                <a:lnTo>
                  <a:pt x="1287" y="145"/>
                </a:lnTo>
                <a:lnTo>
                  <a:pt x="1273" y="165"/>
                </a:lnTo>
                <a:lnTo>
                  <a:pt x="1258" y="183"/>
                </a:lnTo>
                <a:lnTo>
                  <a:pt x="1241" y="201"/>
                </a:lnTo>
                <a:lnTo>
                  <a:pt x="1224" y="218"/>
                </a:lnTo>
                <a:lnTo>
                  <a:pt x="1207" y="233"/>
                </a:lnTo>
                <a:lnTo>
                  <a:pt x="1189" y="250"/>
                </a:lnTo>
                <a:lnTo>
                  <a:pt x="1169" y="265"/>
                </a:lnTo>
                <a:lnTo>
                  <a:pt x="1151" y="279"/>
                </a:lnTo>
                <a:lnTo>
                  <a:pt x="1131" y="293"/>
                </a:lnTo>
                <a:lnTo>
                  <a:pt x="1111" y="306"/>
                </a:lnTo>
                <a:lnTo>
                  <a:pt x="1090" y="319"/>
                </a:lnTo>
                <a:lnTo>
                  <a:pt x="1068" y="331"/>
                </a:lnTo>
                <a:lnTo>
                  <a:pt x="1048" y="341"/>
                </a:lnTo>
                <a:lnTo>
                  <a:pt x="1026" y="351"/>
                </a:lnTo>
                <a:lnTo>
                  <a:pt x="1002" y="361"/>
                </a:lnTo>
                <a:lnTo>
                  <a:pt x="980" y="370"/>
                </a:lnTo>
                <a:lnTo>
                  <a:pt x="957" y="377"/>
                </a:lnTo>
                <a:lnTo>
                  <a:pt x="932" y="384"/>
                </a:lnTo>
                <a:lnTo>
                  <a:pt x="909" y="390"/>
                </a:lnTo>
                <a:lnTo>
                  <a:pt x="884" y="396"/>
                </a:lnTo>
                <a:lnTo>
                  <a:pt x="860" y="399"/>
                </a:lnTo>
                <a:lnTo>
                  <a:pt x="834" y="403"/>
                </a:lnTo>
                <a:lnTo>
                  <a:pt x="809" y="405"/>
                </a:lnTo>
                <a:lnTo>
                  <a:pt x="783" y="407"/>
                </a:lnTo>
                <a:lnTo>
                  <a:pt x="757" y="407"/>
                </a:lnTo>
                <a:lnTo>
                  <a:pt x="757" y="407"/>
                </a:lnTo>
                <a:close/>
              </a:path>
            </a:pathLst>
          </a:cu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da-DK" b="1" kern="0" noProof="1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27" name="Freeform 244"/>
          <p:cNvSpPr>
            <a:spLocks/>
          </p:cNvSpPr>
          <p:nvPr/>
        </p:nvSpPr>
        <p:spPr bwMode="auto">
          <a:xfrm>
            <a:off x="4664075" y="2152650"/>
            <a:ext cx="1643063" cy="2200275"/>
          </a:xfrm>
          <a:custGeom>
            <a:avLst/>
            <a:gdLst>
              <a:gd name="T0" fmla="*/ 1035 w 1035"/>
              <a:gd name="T1" fmla="*/ 128 h 1386"/>
              <a:gd name="T2" fmla="*/ 915 w 1035"/>
              <a:gd name="T3" fmla="*/ 0 h 1386"/>
              <a:gd name="T4" fmla="*/ 831 w 1035"/>
              <a:gd name="T5" fmla="*/ 4 h 1386"/>
              <a:gd name="T6" fmla="*/ 748 w 1035"/>
              <a:gd name="T7" fmla="*/ 15 h 1386"/>
              <a:gd name="T8" fmla="*/ 669 w 1035"/>
              <a:gd name="T9" fmla="*/ 33 h 1386"/>
              <a:gd name="T10" fmla="*/ 591 w 1035"/>
              <a:gd name="T11" fmla="*/ 58 h 1386"/>
              <a:gd name="T12" fmla="*/ 517 w 1035"/>
              <a:gd name="T13" fmla="*/ 90 h 1386"/>
              <a:gd name="T14" fmla="*/ 447 w 1035"/>
              <a:gd name="T15" fmla="*/ 128 h 1386"/>
              <a:gd name="T16" fmla="*/ 381 w 1035"/>
              <a:gd name="T17" fmla="*/ 171 h 1386"/>
              <a:gd name="T18" fmla="*/ 319 w 1035"/>
              <a:gd name="T19" fmla="*/ 219 h 1386"/>
              <a:gd name="T20" fmla="*/ 469 w 1035"/>
              <a:gd name="T21" fmla="*/ 131 h 1386"/>
              <a:gd name="T22" fmla="*/ 742 w 1035"/>
              <a:gd name="T23" fmla="*/ 160 h 1386"/>
              <a:gd name="T24" fmla="*/ 469 w 1035"/>
              <a:gd name="T25" fmla="*/ 131 h 1386"/>
              <a:gd name="T26" fmla="*/ 319 w 1035"/>
              <a:gd name="T27" fmla="*/ 219 h 1386"/>
              <a:gd name="T28" fmla="*/ 282 w 1035"/>
              <a:gd name="T29" fmla="*/ 251 h 1386"/>
              <a:gd name="T30" fmla="*/ 216 w 1035"/>
              <a:gd name="T31" fmla="*/ 321 h 1386"/>
              <a:gd name="T32" fmla="*/ 158 w 1035"/>
              <a:gd name="T33" fmla="*/ 396 h 1386"/>
              <a:gd name="T34" fmla="*/ 107 w 1035"/>
              <a:gd name="T35" fmla="*/ 479 h 1386"/>
              <a:gd name="T36" fmla="*/ 66 w 1035"/>
              <a:gd name="T37" fmla="*/ 566 h 1386"/>
              <a:gd name="T38" fmla="*/ 35 w 1035"/>
              <a:gd name="T39" fmla="*/ 658 h 1386"/>
              <a:gd name="T40" fmla="*/ 13 w 1035"/>
              <a:gd name="T41" fmla="*/ 755 h 1386"/>
              <a:gd name="T42" fmla="*/ 1 w 1035"/>
              <a:gd name="T43" fmla="*/ 855 h 1386"/>
              <a:gd name="T44" fmla="*/ 0 w 1035"/>
              <a:gd name="T45" fmla="*/ 906 h 1386"/>
              <a:gd name="T46" fmla="*/ 2 w 1035"/>
              <a:gd name="T47" fmla="*/ 972 h 1386"/>
              <a:gd name="T48" fmla="*/ 9 w 1035"/>
              <a:gd name="T49" fmla="*/ 1036 h 1386"/>
              <a:gd name="T50" fmla="*/ 20 w 1035"/>
              <a:gd name="T51" fmla="*/ 1099 h 1386"/>
              <a:gd name="T52" fmla="*/ 36 w 1035"/>
              <a:gd name="T53" fmla="*/ 1160 h 1386"/>
              <a:gd name="T54" fmla="*/ 55 w 1035"/>
              <a:gd name="T55" fmla="*/ 1220 h 1386"/>
              <a:gd name="T56" fmla="*/ 80 w 1035"/>
              <a:gd name="T57" fmla="*/ 1277 h 1386"/>
              <a:gd name="T58" fmla="*/ 107 w 1035"/>
              <a:gd name="T59" fmla="*/ 1332 h 1386"/>
              <a:gd name="T60" fmla="*/ 138 w 1035"/>
              <a:gd name="T61" fmla="*/ 1386 h 1386"/>
              <a:gd name="T62" fmla="*/ 346 w 1035"/>
              <a:gd name="T63" fmla="*/ 1244 h 1386"/>
              <a:gd name="T64" fmla="*/ 325 w 1035"/>
              <a:gd name="T65" fmla="*/ 1207 h 1386"/>
              <a:gd name="T66" fmla="*/ 290 w 1035"/>
              <a:gd name="T67" fmla="*/ 1126 h 1386"/>
              <a:gd name="T68" fmla="*/ 265 w 1035"/>
              <a:gd name="T69" fmla="*/ 1041 h 1386"/>
              <a:gd name="T70" fmla="*/ 258 w 1035"/>
              <a:gd name="T71" fmla="*/ 997 h 1386"/>
              <a:gd name="T72" fmla="*/ 254 w 1035"/>
              <a:gd name="T73" fmla="*/ 953 h 1386"/>
              <a:gd name="T74" fmla="*/ 252 w 1035"/>
              <a:gd name="T75" fmla="*/ 906 h 1386"/>
              <a:gd name="T76" fmla="*/ 252 w 1035"/>
              <a:gd name="T77" fmla="*/ 873 h 1386"/>
              <a:gd name="T78" fmla="*/ 259 w 1035"/>
              <a:gd name="T79" fmla="*/ 809 h 1386"/>
              <a:gd name="T80" fmla="*/ 272 w 1035"/>
              <a:gd name="T81" fmla="*/ 746 h 1386"/>
              <a:gd name="T82" fmla="*/ 290 w 1035"/>
              <a:gd name="T83" fmla="*/ 687 h 1386"/>
              <a:gd name="T84" fmla="*/ 313 w 1035"/>
              <a:gd name="T85" fmla="*/ 630 h 1386"/>
              <a:gd name="T86" fmla="*/ 343 w 1035"/>
              <a:gd name="T87" fmla="*/ 574 h 1386"/>
              <a:gd name="T88" fmla="*/ 377 w 1035"/>
              <a:gd name="T89" fmla="*/ 523 h 1386"/>
              <a:gd name="T90" fmla="*/ 414 w 1035"/>
              <a:gd name="T91" fmla="*/ 475 h 1386"/>
              <a:gd name="T92" fmla="*/ 457 w 1035"/>
              <a:gd name="T93" fmla="*/ 431 h 1386"/>
              <a:gd name="T94" fmla="*/ 504 w 1035"/>
              <a:gd name="T95" fmla="*/ 391 h 1386"/>
              <a:gd name="T96" fmla="*/ 554 w 1035"/>
              <a:gd name="T97" fmla="*/ 355 h 1386"/>
              <a:gd name="T98" fmla="*/ 608 w 1035"/>
              <a:gd name="T99" fmla="*/ 324 h 1386"/>
              <a:gd name="T100" fmla="*/ 665 w 1035"/>
              <a:gd name="T101" fmla="*/ 298 h 1386"/>
              <a:gd name="T102" fmla="*/ 724 w 1035"/>
              <a:gd name="T103" fmla="*/ 277 h 1386"/>
              <a:gd name="T104" fmla="*/ 787 w 1035"/>
              <a:gd name="T105" fmla="*/ 262 h 1386"/>
              <a:gd name="T106" fmla="*/ 850 w 1035"/>
              <a:gd name="T107" fmla="*/ 252 h 1386"/>
              <a:gd name="T108" fmla="*/ 882 w 1035"/>
              <a:gd name="T109" fmla="*/ 250 h 1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35"/>
              <a:gd name="T166" fmla="*/ 0 h 1386"/>
              <a:gd name="T167" fmla="*/ 1035 w 1035"/>
              <a:gd name="T168" fmla="*/ 1386 h 1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35" h="1386">
                <a:moveTo>
                  <a:pt x="882" y="250"/>
                </a:moveTo>
                <a:lnTo>
                  <a:pt x="1035" y="128"/>
                </a:lnTo>
                <a:lnTo>
                  <a:pt x="915" y="0"/>
                </a:lnTo>
                <a:lnTo>
                  <a:pt x="872" y="1"/>
                </a:lnTo>
                <a:lnTo>
                  <a:pt x="831" y="4"/>
                </a:lnTo>
                <a:lnTo>
                  <a:pt x="789" y="9"/>
                </a:lnTo>
                <a:lnTo>
                  <a:pt x="748" y="15"/>
                </a:lnTo>
                <a:lnTo>
                  <a:pt x="707" y="23"/>
                </a:lnTo>
                <a:lnTo>
                  <a:pt x="669" y="33"/>
                </a:lnTo>
                <a:lnTo>
                  <a:pt x="630" y="45"/>
                </a:lnTo>
                <a:lnTo>
                  <a:pt x="591" y="58"/>
                </a:lnTo>
                <a:lnTo>
                  <a:pt x="553" y="74"/>
                </a:lnTo>
                <a:lnTo>
                  <a:pt x="517" y="90"/>
                </a:lnTo>
                <a:lnTo>
                  <a:pt x="482" y="109"/>
                </a:lnTo>
                <a:lnTo>
                  <a:pt x="447" y="128"/>
                </a:lnTo>
                <a:lnTo>
                  <a:pt x="413" y="149"/>
                </a:lnTo>
                <a:lnTo>
                  <a:pt x="381" y="171"/>
                </a:lnTo>
                <a:lnTo>
                  <a:pt x="348" y="194"/>
                </a:lnTo>
                <a:lnTo>
                  <a:pt x="319" y="219"/>
                </a:lnTo>
                <a:lnTo>
                  <a:pt x="346" y="247"/>
                </a:lnTo>
                <a:lnTo>
                  <a:pt x="469" y="131"/>
                </a:lnTo>
                <a:lnTo>
                  <a:pt x="593" y="259"/>
                </a:lnTo>
                <a:lnTo>
                  <a:pt x="742" y="160"/>
                </a:lnTo>
                <a:lnTo>
                  <a:pt x="593" y="259"/>
                </a:lnTo>
                <a:lnTo>
                  <a:pt x="469" y="131"/>
                </a:lnTo>
                <a:lnTo>
                  <a:pt x="346" y="247"/>
                </a:lnTo>
                <a:lnTo>
                  <a:pt x="319" y="219"/>
                </a:lnTo>
                <a:lnTo>
                  <a:pt x="282" y="251"/>
                </a:lnTo>
                <a:lnTo>
                  <a:pt x="249" y="285"/>
                </a:lnTo>
                <a:lnTo>
                  <a:pt x="216" y="321"/>
                </a:lnTo>
                <a:lnTo>
                  <a:pt x="186" y="359"/>
                </a:lnTo>
                <a:lnTo>
                  <a:pt x="158" y="396"/>
                </a:lnTo>
                <a:lnTo>
                  <a:pt x="132" y="438"/>
                </a:lnTo>
                <a:lnTo>
                  <a:pt x="107" y="479"/>
                </a:lnTo>
                <a:lnTo>
                  <a:pt x="85" y="522"/>
                </a:lnTo>
                <a:lnTo>
                  <a:pt x="66" y="566"/>
                </a:lnTo>
                <a:lnTo>
                  <a:pt x="49" y="612"/>
                </a:lnTo>
                <a:lnTo>
                  <a:pt x="35" y="658"/>
                </a:lnTo>
                <a:lnTo>
                  <a:pt x="22" y="706"/>
                </a:lnTo>
                <a:lnTo>
                  <a:pt x="13" y="755"/>
                </a:lnTo>
                <a:lnTo>
                  <a:pt x="5" y="805"/>
                </a:lnTo>
                <a:lnTo>
                  <a:pt x="1" y="855"/>
                </a:lnTo>
                <a:lnTo>
                  <a:pt x="0" y="906"/>
                </a:lnTo>
                <a:lnTo>
                  <a:pt x="0" y="938"/>
                </a:lnTo>
                <a:lnTo>
                  <a:pt x="2" y="972"/>
                </a:lnTo>
                <a:lnTo>
                  <a:pt x="5" y="1004"/>
                </a:lnTo>
                <a:lnTo>
                  <a:pt x="9" y="1036"/>
                </a:lnTo>
                <a:lnTo>
                  <a:pt x="14" y="1068"/>
                </a:lnTo>
                <a:lnTo>
                  <a:pt x="20" y="1099"/>
                </a:lnTo>
                <a:lnTo>
                  <a:pt x="28" y="1130"/>
                </a:lnTo>
                <a:lnTo>
                  <a:pt x="36" y="1160"/>
                </a:lnTo>
                <a:lnTo>
                  <a:pt x="45" y="1190"/>
                </a:lnTo>
                <a:lnTo>
                  <a:pt x="55" y="1220"/>
                </a:lnTo>
                <a:lnTo>
                  <a:pt x="67" y="1248"/>
                </a:lnTo>
                <a:lnTo>
                  <a:pt x="80" y="1277"/>
                </a:lnTo>
                <a:lnTo>
                  <a:pt x="93" y="1305"/>
                </a:lnTo>
                <a:lnTo>
                  <a:pt x="107" y="1332"/>
                </a:lnTo>
                <a:lnTo>
                  <a:pt x="123" y="1360"/>
                </a:lnTo>
                <a:lnTo>
                  <a:pt x="138" y="1386"/>
                </a:lnTo>
                <a:lnTo>
                  <a:pt x="179" y="1209"/>
                </a:lnTo>
                <a:lnTo>
                  <a:pt x="346" y="1244"/>
                </a:lnTo>
                <a:lnTo>
                  <a:pt x="325" y="1207"/>
                </a:lnTo>
                <a:lnTo>
                  <a:pt x="307" y="1166"/>
                </a:lnTo>
                <a:lnTo>
                  <a:pt x="290" y="1126"/>
                </a:lnTo>
                <a:lnTo>
                  <a:pt x="277" y="1085"/>
                </a:lnTo>
                <a:lnTo>
                  <a:pt x="265" y="1041"/>
                </a:lnTo>
                <a:lnTo>
                  <a:pt x="261" y="1019"/>
                </a:lnTo>
                <a:lnTo>
                  <a:pt x="258" y="997"/>
                </a:lnTo>
                <a:lnTo>
                  <a:pt x="255" y="975"/>
                </a:lnTo>
                <a:lnTo>
                  <a:pt x="254" y="953"/>
                </a:lnTo>
                <a:lnTo>
                  <a:pt x="252" y="929"/>
                </a:lnTo>
                <a:lnTo>
                  <a:pt x="252" y="906"/>
                </a:lnTo>
                <a:lnTo>
                  <a:pt x="252" y="873"/>
                </a:lnTo>
                <a:lnTo>
                  <a:pt x="255" y="841"/>
                </a:lnTo>
                <a:lnTo>
                  <a:pt x="259" y="809"/>
                </a:lnTo>
                <a:lnTo>
                  <a:pt x="264" y="778"/>
                </a:lnTo>
                <a:lnTo>
                  <a:pt x="272" y="746"/>
                </a:lnTo>
                <a:lnTo>
                  <a:pt x="280" y="717"/>
                </a:lnTo>
                <a:lnTo>
                  <a:pt x="290" y="687"/>
                </a:lnTo>
                <a:lnTo>
                  <a:pt x="302" y="657"/>
                </a:lnTo>
                <a:lnTo>
                  <a:pt x="313" y="630"/>
                </a:lnTo>
                <a:lnTo>
                  <a:pt x="328" y="601"/>
                </a:lnTo>
                <a:lnTo>
                  <a:pt x="343" y="574"/>
                </a:lnTo>
                <a:lnTo>
                  <a:pt x="359" y="548"/>
                </a:lnTo>
                <a:lnTo>
                  <a:pt x="377" y="523"/>
                </a:lnTo>
                <a:lnTo>
                  <a:pt x="395" y="499"/>
                </a:lnTo>
                <a:lnTo>
                  <a:pt x="414" y="475"/>
                </a:lnTo>
                <a:lnTo>
                  <a:pt x="435" y="452"/>
                </a:lnTo>
                <a:lnTo>
                  <a:pt x="457" y="431"/>
                </a:lnTo>
                <a:lnTo>
                  <a:pt x="481" y="411"/>
                </a:lnTo>
                <a:lnTo>
                  <a:pt x="504" y="391"/>
                </a:lnTo>
                <a:lnTo>
                  <a:pt x="529" y="372"/>
                </a:lnTo>
                <a:lnTo>
                  <a:pt x="554" y="355"/>
                </a:lnTo>
                <a:lnTo>
                  <a:pt x="580" y="339"/>
                </a:lnTo>
                <a:lnTo>
                  <a:pt x="608" y="324"/>
                </a:lnTo>
                <a:lnTo>
                  <a:pt x="636" y="311"/>
                </a:lnTo>
                <a:lnTo>
                  <a:pt x="665" y="298"/>
                </a:lnTo>
                <a:lnTo>
                  <a:pt x="695" y="286"/>
                </a:lnTo>
                <a:lnTo>
                  <a:pt x="724" y="277"/>
                </a:lnTo>
                <a:lnTo>
                  <a:pt x="755" y="269"/>
                </a:lnTo>
                <a:lnTo>
                  <a:pt x="787" y="262"/>
                </a:lnTo>
                <a:lnTo>
                  <a:pt x="818" y="256"/>
                </a:lnTo>
                <a:lnTo>
                  <a:pt x="850" y="252"/>
                </a:lnTo>
                <a:lnTo>
                  <a:pt x="882" y="250"/>
                </a:lnTo>
                <a:close/>
              </a:path>
            </a:pathLst>
          </a:cu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da-DK" b="1" kern="0" noProof="1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28" name="Freeform 233"/>
          <p:cNvSpPr>
            <a:spLocks/>
          </p:cNvSpPr>
          <p:nvPr/>
        </p:nvSpPr>
        <p:spPr bwMode="auto">
          <a:xfrm>
            <a:off x="6075363" y="2954338"/>
            <a:ext cx="71437" cy="12700"/>
          </a:xfrm>
          <a:custGeom>
            <a:avLst/>
            <a:gdLst>
              <a:gd name="T0" fmla="*/ 90724984 w 45"/>
              <a:gd name="T1" fmla="*/ 20161247 h 8"/>
              <a:gd name="T2" fmla="*/ 113405455 w 45"/>
              <a:gd name="T3" fmla="*/ 0 h 8"/>
              <a:gd name="T4" fmla="*/ 113405455 w 45"/>
              <a:gd name="T5" fmla="*/ 0 h 8"/>
              <a:gd name="T6" fmla="*/ 83163777 w 45"/>
              <a:gd name="T7" fmla="*/ 0 h 8"/>
              <a:gd name="T8" fmla="*/ 83163777 w 45"/>
              <a:gd name="T9" fmla="*/ 0 h 8"/>
              <a:gd name="T10" fmla="*/ 15120833 w 45"/>
              <a:gd name="T11" fmla="*/ 2520950 h 8"/>
              <a:gd name="T12" fmla="*/ 0 w 45"/>
              <a:gd name="T13" fmla="*/ 15120936 h 8"/>
              <a:gd name="T14" fmla="*/ 90724984 w 45"/>
              <a:gd name="T15" fmla="*/ 201612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"/>
              <a:gd name="T25" fmla="*/ 0 h 8"/>
              <a:gd name="T26" fmla="*/ 45 w 45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" h="8">
                <a:moveTo>
                  <a:pt x="36" y="8"/>
                </a:moveTo>
                <a:lnTo>
                  <a:pt x="45" y="0"/>
                </a:lnTo>
                <a:lnTo>
                  <a:pt x="33" y="0"/>
                </a:lnTo>
                <a:lnTo>
                  <a:pt x="6" y="1"/>
                </a:lnTo>
                <a:lnTo>
                  <a:pt x="0" y="6"/>
                </a:lnTo>
                <a:lnTo>
                  <a:pt x="36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Freeform 234"/>
          <p:cNvSpPr>
            <a:spLocks/>
          </p:cNvSpPr>
          <p:nvPr/>
        </p:nvSpPr>
        <p:spPr bwMode="auto">
          <a:xfrm>
            <a:off x="6126163" y="2128838"/>
            <a:ext cx="63500" cy="9525"/>
          </a:xfrm>
          <a:custGeom>
            <a:avLst/>
            <a:gdLst>
              <a:gd name="T0" fmla="*/ 88206254 w 40"/>
              <a:gd name="T1" fmla="*/ 2520950 h 6"/>
              <a:gd name="T2" fmla="*/ 0 w 40"/>
              <a:gd name="T3" fmla="*/ 0 h 6"/>
              <a:gd name="T4" fmla="*/ 12601573 w 40"/>
              <a:gd name="T5" fmla="*/ 15120939 h 6"/>
              <a:gd name="T6" fmla="*/ 12601573 w 40"/>
              <a:gd name="T7" fmla="*/ 15120939 h 6"/>
              <a:gd name="T8" fmla="*/ 100806236 w 40"/>
              <a:gd name="T9" fmla="*/ 15120939 h 6"/>
              <a:gd name="T10" fmla="*/ 88206254 w 40"/>
              <a:gd name="T11" fmla="*/ 252095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6"/>
              <a:gd name="T20" fmla="*/ 40 w 4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6">
                <a:moveTo>
                  <a:pt x="35" y="1"/>
                </a:moveTo>
                <a:lnTo>
                  <a:pt x="0" y="0"/>
                </a:lnTo>
                <a:lnTo>
                  <a:pt x="5" y="6"/>
                </a:lnTo>
                <a:lnTo>
                  <a:pt x="40" y="6"/>
                </a:lnTo>
                <a:lnTo>
                  <a:pt x="35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Freeform 237"/>
          <p:cNvSpPr>
            <a:spLocks/>
          </p:cNvSpPr>
          <p:nvPr/>
        </p:nvSpPr>
        <p:spPr bwMode="auto">
          <a:xfrm>
            <a:off x="6126163" y="4600575"/>
            <a:ext cx="88900" cy="33338"/>
          </a:xfrm>
          <a:custGeom>
            <a:avLst/>
            <a:gdLst>
              <a:gd name="T0" fmla="*/ 90725625 w 56"/>
              <a:gd name="T1" fmla="*/ 0 h 21"/>
              <a:gd name="T2" fmla="*/ 90725625 w 56"/>
              <a:gd name="T3" fmla="*/ 0 h 21"/>
              <a:gd name="T4" fmla="*/ 2520950 w 56"/>
              <a:gd name="T5" fmla="*/ 2520988 h 21"/>
              <a:gd name="T6" fmla="*/ 2520950 w 56"/>
              <a:gd name="T7" fmla="*/ 2520988 h 21"/>
              <a:gd name="T8" fmla="*/ 0 w 56"/>
              <a:gd name="T9" fmla="*/ 2520988 h 21"/>
              <a:gd name="T10" fmla="*/ 50403124 w 56"/>
              <a:gd name="T11" fmla="*/ 42844089 h 21"/>
              <a:gd name="T12" fmla="*/ 40322501 w 56"/>
              <a:gd name="T13" fmla="*/ 52924874 h 21"/>
              <a:gd name="T14" fmla="*/ 40322501 w 56"/>
              <a:gd name="T15" fmla="*/ 52924874 h 21"/>
              <a:gd name="T16" fmla="*/ 128528777 w 56"/>
              <a:gd name="T17" fmla="*/ 50403875 h 21"/>
              <a:gd name="T18" fmla="*/ 141128761 w 56"/>
              <a:gd name="T19" fmla="*/ 40323103 h 21"/>
              <a:gd name="T20" fmla="*/ 90725625 w 56"/>
              <a:gd name="T21" fmla="*/ 0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21"/>
              <a:gd name="T35" fmla="*/ 56 w 56"/>
              <a:gd name="T36" fmla="*/ 21 h 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21">
                <a:moveTo>
                  <a:pt x="36" y="0"/>
                </a:moveTo>
                <a:lnTo>
                  <a:pt x="36" y="0"/>
                </a:lnTo>
                <a:lnTo>
                  <a:pt x="1" y="1"/>
                </a:lnTo>
                <a:lnTo>
                  <a:pt x="0" y="1"/>
                </a:lnTo>
                <a:lnTo>
                  <a:pt x="20" y="17"/>
                </a:lnTo>
                <a:lnTo>
                  <a:pt x="16" y="21"/>
                </a:lnTo>
                <a:lnTo>
                  <a:pt x="51" y="20"/>
                </a:lnTo>
                <a:lnTo>
                  <a:pt x="56" y="16"/>
                </a:lnTo>
                <a:lnTo>
                  <a:pt x="3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2" name="Freeform 238"/>
          <p:cNvSpPr>
            <a:spLocks/>
          </p:cNvSpPr>
          <p:nvPr/>
        </p:nvSpPr>
        <p:spPr bwMode="auto">
          <a:xfrm>
            <a:off x="6102350" y="4205288"/>
            <a:ext cx="60325" cy="11112"/>
          </a:xfrm>
          <a:custGeom>
            <a:avLst/>
            <a:gdLst>
              <a:gd name="T0" fmla="*/ 83165941 w 38"/>
              <a:gd name="T1" fmla="*/ 17639508 h 7"/>
              <a:gd name="T2" fmla="*/ 95765924 w 38"/>
              <a:gd name="T3" fmla="*/ 0 h 7"/>
              <a:gd name="T4" fmla="*/ 7559675 w 38"/>
              <a:gd name="T5" fmla="*/ 7559336 h 7"/>
              <a:gd name="T6" fmla="*/ 0 w 38"/>
              <a:gd name="T7" fmla="*/ 17639508 h 7"/>
              <a:gd name="T8" fmla="*/ 0 w 38"/>
              <a:gd name="T9" fmla="*/ 17639508 h 7"/>
              <a:gd name="T10" fmla="*/ 40322496 w 38"/>
              <a:gd name="T11" fmla="*/ 17639508 h 7"/>
              <a:gd name="T12" fmla="*/ 40322496 w 38"/>
              <a:gd name="T13" fmla="*/ 17639508 h 7"/>
              <a:gd name="T14" fmla="*/ 83165941 w 38"/>
              <a:gd name="T15" fmla="*/ 17639508 h 7"/>
              <a:gd name="T16" fmla="*/ 83165941 w 38"/>
              <a:gd name="T17" fmla="*/ 17639508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7"/>
              <a:gd name="T29" fmla="*/ 38 w 38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7">
                <a:moveTo>
                  <a:pt x="33" y="7"/>
                </a:moveTo>
                <a:lnTo>
                  <a:pt x="38" y="0"/>
                </a:lnTo>
                <a:lnTo>
                  <a:pt x="3" y="3"/>
                </a:lnTo>
                <a:lnTo>
                  <a:pt x="0" y="7"/>
                </a:lnTo>
                <a:lnTo>
                  <a:pt x="16" y="7"/>
                </a:lnTo>
                <a:lnTo>
                  <a:pt x="3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2" name="Gruppe 92"/>
          <p:cNvGrpSpPr>
            <a:grpSpLocks/>
          </p:cNvGrpSpPr>
          <p:nvPr/>
        </p:nvGrpSpPr>
        <p:grpSpPr bwMode="auto">
          <a:xfrm>
            <a:off x="5194300" y="2689225"/>
            <a:ext cx="1838325" cy="1824038"/>
            <a:chOff x="3968648" y="3129285"/>
            <a:chExt cx="689211" cy="683966"/>
          </a:xfrm>
        </p:grpSpPr>
        <p:sp>
          <p:nvSpPr>
            <p:cNvPr id="34" name="Ellipse 33"/>
            <p:cNvSpPr/>
            <p:nvPr/>
          </p:nvSpPr>
          <p:spPr bwMode="auto">
            <a:xfrm>
              <a:off x="3975790" y="3129285"/>
              <a:ext cx="682069" cy="683966"/>
            </a:xfrm>
            <a:prstGeom prst="ellipse">
              <a:avLst/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4065066" y="3144167"/>
              <a:ext cx="499351" cy="36490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6" name="Måne 35"/>
            <p:cNvSpPr/>
            <p:nvPr/>
          </p:nvSpPr>
          <p:spPr bwMode="auto">
            <a:xfrm rot="16570711">
              <a:off x="4140219" y="3329651"/>
              <a:ext cx="311329" cy="654471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b="1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7" name="Ellipse 36"/>
          <p:cNvSpPr/>
          <p:nvPr/>
        </p:nvSpPr>
        <p:spPr bwMode="auto">
          <a:xfrm>
            <a:off x="4962148" y="5153639"/>
            <a:ext cx="2384511" cy="42794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 dirty="0" err="1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gray">
          <a:xfrm>
            <a:off x="5375275" y="3090863"/>
            <a:ext cx="1492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a-DK" b="1" kern="0" noProof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Optimize </a:t>
            </a:r>
            <a:r>
              <a:rPr lang="pl-PL" b="1" kern="0" noProof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company </a:t>
            </a:r>
            <a:r>
              <a:rPr lang="da-DK" b="1" kern="0" noProof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perfomance</a:t>
            </a:r>
            <a:endParaRPr lang="da-DK" b="1" kern="0" noProof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11" name="WordArt 3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gray">
          <a:xfrm rot="-3792003">
            <a:off x="4867275" y="2446338"/>
            <a:ext cx="2119313" cy="201453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923908"/>
              </a:avLst>
            </a:prstTxWarp>
          </a:bodyPr>
          <a:lstStyle/>
          <a:p>
            <a:pPr algn="ctr"/>
            <a:r>
              <a:rPr lang="pl-PL" sz="3600" b="1" kern="10" dirty="0" smtClean="0">
                <a:solidFill>
                  <a:srgbClr val="007E39"/>
                </a:solidFill>
                <a:latin typeface="Calibri"/>
              </a:rPr>
              <a:t>  Planning  </a:t>
            </a:r>
            <a:endParaRPr lang="pl-PL" sz="3600" b="1" kern="10" dirty="0">
              <a:solidFill>
                <a:srgbClr val="007E39"/>
              </a:solidFill>
              <a:latin typeface="Calibri"/>
            </a:endParaRPr>
          </a:p>
        </p:txBody>
      </p:sp>
      <p:sp>
        <p:nvSpPr>
          <p:cNvPr id="4112" name="WordArt 20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gray">
          <a:xfrm>
            <a:off x="5064125" y="3487738"/>
            <a:ext cx="2089150" cy="138588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486790"/>
              </a:avLst>
            </a:prstTxWarp>
          </a:bodyPr>
          <a:lstStyle/>
          <a:p>
            <a:pPr algn="ctr"/>
            <a:r>
              <a:rPr lang="pl-PL" sz="3600" b="1" kern="10" dirty="0" smtClean="0">
                <a:solidFill>
                  <a:srgbClr val="007E39"/>
                </a:solidFill>
                <a:latin typeface="Calibri"/>
              </a:rPr>
              <a:t>  Gap </a:t>
            </a:r>
            <a:r>
              <a:rPr lang="pl-PL" sz="3600" b="1" kern="10" dirty="0" err="1" smtClean="0">
                <a:solidFill>
                  <a:srgbClr val="007E39"/>
                </a:solidFill>
                <a:latin typeface="Calibri"/>
              </a:rPr>
              <a:t>closing</a:t>
            </a:r>
            <a:r>
              <a:rPr lang="pl-PL" sz="3600" b="1" kern="10" dirty="0" smtClean="0">
                <a:solidFill>
                  <a:srgbClr val="007E39"/>
                </a:solidFill>
                <a:latin typeface="Calibri"/>
              </a:rPr>
              <a:t>       </a:t>
            </a:r>
          </a:p>
          <a:p>
            <a:pPr algn="ctr"/>
            <a:endParaRPr lang="pl-PL" sz="3600" b="1" kern="10" dirty="0">
              <a:solidFill>
                <a:srgbClr val="007E39"/>
              </a:solidFill>
              <a:latin typeface="Calibri"/>
            </a:endParaRPr>
          </a:p>
        </p:txBody>
      </p:sp>
      <p:sp>
        <p:nvSpPr>
          <p:cNvPr id="4113" name="WordArt 3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gray">
          <a:xfrm rot="3816508">
            <a:off x="5281612" y="2452688"/>
            <a:ext cx="2119313" cy="20145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923908"/>
              </a:avLst>
            </a:prstTxWarp>
          </a:bodyPr>
          <a:lstStyle/>
          <a:p>
            <a:pPr algn="ctr"/>
            <a:r>
              <a:rPr lang="pl-PL" sz="3600" b="1" kern="10" dirty="0" smtClean="0">
                <a:solidFill>
                  <a:srgbClr val="007E39"/>
                </a:solidFill>
                <a:latin typeface="Calibri"/>
              </a:rPr>
              <a:t>Performance</a:t>
            </a:r>
            <a:endParaRPr lang="pl-PL" sz="3600" b="1" kern="10" dirty="0">
              <a:solidFill>
                <a:srgbClr val="007E39"/>
              </a:solidFill>
              <a:latin typeface="Calibri"/>
            </a:endParaRPr>
          </a:p>
        </p:txBody>
      </p:sp>
      <p:sp>
        <p:nvSpPr>
          <p:cNvPr id="51" name="Rektangel med afrundet, diagonalt hjørne 50"/>
          <p:cNvSpPr/>
          <p:nvPr/>
        </p:nvSpPr>
        <p:spPr>
          <a:xfrm>
            <a:off x="699184" y="1442403"/>
            <a:ext cx="2510943" cy="4733924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B4E53B"/>
                </a:gs>
                <a:gs pos="100000">
                  <a:srgbClr val="6EA92D"/>
                </a:gs>
              </a:gsLst>
              <a:lin ang="3600000" scaled="0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3" name="Gruppe 51"/>
          <p:cNvGrpSpPr>
            <a:grpSpLocks/>
          </p:cNvGrpSpPr>
          <p:nvPr/>
        </p:nvGrpSpPr>
        <p:grpSpPr bwMode="auto">
          <a:xfrm>
            <a:off x="2619375" y="5445125"/>
            <a:ext cx="788988" cy="876300"/>
            <a:chOff x="2620093" y="5426300"/>
            <a:chExt cx="788622" cy="876256"/>
          </a:xfrm>
        </p:grpSpPr>
        <p:sp>
          <p:nvSpPr>
            <p:cNvPr id="4122" name="Freeform 7"/>
            <p:cNvSpPr>
              <a:spLocks/>
            </p:cNvSpPr>
            <p:nvPr/>
          </p:nvSpPr>
          <p:spPr bwMode="auto">
            <a:xfrm rot="2232194">
              <a:off x="3051356" y="5614367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23" name="Freeform 7"/>
            <p:cNvSpPr>
              <a:spLocks/>
            </p:cNvSpPr>
            <p:nvPr/>
          </p:nvSpPr>
          <p:spPr bwMode="auto">
            <a:xfrm rot="-2698324">
              <a:off x="2620093" y="5426300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8" name="Text Box 52"/>
          <p:cNvSpPr txBox="1">
            <a:spLocks noChangeArrowheads="1"/>
          </p:cNvSpPr>
          <p:nvPr/>
        </p:nvSpPr>
        <p:spPr bwMode="gray">
          <a:xfrm>
            <a:off x="812473" y="2538745"/>
            <a:ext cx="225425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2000" dirty="0"/>
              <a:t>Desktop </a:t>
            </a:r>
            <a:r>
              <a:rPr lang="pl-PL" sz="2000" dirty="0" err="1"/>
              <a:t>rewiewes</a:t>
            </a:r>
            <a:r>
              <a:rPr lang="pl-PL" sz="2000" dirty="0"/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2000" dirty="0" err="1"/>
              <a:t>Identyifing</a:t>
            </a:r>
            <a:r>
              <a:rPr lang="pl-PL" sz="2000" dirty="0"/>
              <a:t> </a:t>
            </a:r>
            <a:r>
              <a:rPr lang="pl-PL" sz="2000" dirty="0" err="1"/>
              <a:t>technologies</a:t>
            </a:r>
            <a:r>
              <a:rPr lang="pl-PL" sz="2000" dirty="0"/>
              <a:t> and </a:t>
            </a:r>
            <a:r>
              <a:rPr lang="pl-PL" sz="2000" dirty="0" err="1"/>
              <a:t>solutions</a:t>
            </a:r>
            <a:r>
              <a:rPr lang="pl-PL" sz="2000" dirty="0"/>
              <a:t> </a:t>
            </a:r>
            <a:r>
              <a:rPr lang="pl-PL" sz="2000" dirty="0" err="1"/>
              <a:t>applicable</a:t>
            </a:r>
            <a:r>
              <a:rPr lang="pl-PL" sz="2000" dirty="0"/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2000" dirty="0" err="1"/>
              <a:t>Issuing</a:t>
            </a:r>
            <a:r>
              <a:rPr lang="pl-PL" sz="2000" dirty="0"/>
              <a:t> draft/</a:t>
            </a:r>
            <a:r>
              <a:rPr lang="pl-PL" sz="2000" dirty="0" err="1"/>
              <a:t>final</a:t>
            </a:r>
            <a:r>
              <a:rPr lang="pl-PL" sz="2000" dirty="0"/>
              <a:t> report for the </a:t>
            </a:r>
            <a:r>
              <a:rPr lang="pl-PL" sz="2000" dirty="0" err="1"/>
              <a:t>company</a:t>
            </a:r>
            <a:r>
              <a:rPr lang="pl-PL" sz="2000" dirty="0"/>
              <a:t> </a:t>
            </a:r>
            <a:endParaRPr lang="en-US" sz="2000" dirty="0"/>
          </a:p>
          <a:p>
            <a:pPr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600" kern="0" noProof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839788" y="1892300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noProof="1" smtClean="0">
                <a:latin typeface="Calibri" pitchFamily="34" charset="0"/>
                <a:cs typeface="Arial" pitchFamily="34" charset="0"/>
              </a:rPr>
              <a:t>Reporting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noProof="1" smtClean="0">
                <a:latin typeface="Calibri" pitchFamily="34" charset="0"/>
                <a:cs typeface="Arial" pitchFamily="34" charset="0"/>
              </a:rPr>
              <a:t> recommendation</a:t>
            </a:r>
            <a:r>
              <a:rPr lang="da-DK" b="1" kern="0" noProof="1" smtClean="0">
                <a:latin typeface="Calibri" pitchFamily="34" charset="0"/>
                <a:cs typeface="Arial" pitchFamily="34" charset="0"/>
              </a:rPr>
              <a:t> </a:t>
            </a:r>
            <a:endParaRPr lang="da-DK" b="1" dirty="0"/>
          </a:p>
        </p:txBody>
      </p:sp>
      <p:sp>
        <p:nvSpPr>
          <p:cNvPr id="4120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600" b="1" dirty="0">
                <a:latin typeface="Calibri" pitchFamily="34" charset="0"/>
              </a:rPr>
              <a:t>COMPANY PROJECTS – GREEN AND ENERGY EFFICIENT BUISNESS</a:t>
            </a:r>
            <a:endParaRPr lang="de-DE" altLang="pl-PL" sz="2800" dirty="0">
              <a:latin typeface="Calibri" pitchFamily="34" charset="0"/>
            </a:endParaRPr>
          </a:p>
        </p:txBody>
      </p:sp>
      <p:sp>
        <p:nvSpPr>
          <p:cNvPr id="4121" name="Tekstboks 19"/>
          <p:cNvSpPr txBox="1">
            <a:spLocks noChangeArrowheads="1"/>
          </p:cNvSpPr>
          <p:nvPr/>
        </p:nvSpPr>
        <p:spPr bwMode="auto">
          <a:xfrm>
            <a:off x="235662" y="924364"/>
            <a:ext cx="734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600" dirty="0" smtClean="0">
                <a:latin typeface="Calibri" pitchFamily="34" charset="0"/>
              </a:rPr>
              <a:t>STEP 3</a:t>
            </a:r>
            <a:endParaRPr lang="da-DK" alt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0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ktangel 197"/>
          <p:cNvSpPr/>
          <p:nvPr/>
        </p:nvSpPr>
        <p:spPr>
          <a:xfrm rot="10800000" flipV="1">
            <a:off x="0" y="0"/>
            <a:ext cx="9144000" cy="40655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99" name="Ellipse 198"/>
          <p:cNvSpPr/>
          <p:nvPr/>
        </p:nvSpPr>
        <p:spPr>
          <a:xfrm>
            <a:off x="3175000" y="2501900"/>
            <a:ext cx="2921000" cy="2921000"/>
          </a:xfrm>
          <a:prstGeom prst="ellipse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" name="Ellipse 7"/>
          <p:cNvSpPr/>
          <p:nvPr/>
        </p:nvSpPr>
        <p:spPr bwMode="auto">
          <a:xfrm>
            <a:off x="3416257" y="6160182"/>
            <a:ext cx="2384511" cy="42794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" name="Gruppe 18"/>
          <p:cNvGrpSpPr/>
          <p:nvPr/>
        </p:nvGrpSpPr>
        <p:grpSpPr>
          <a:xfrm>
            <a:off x="2627313" y="1951038"/>
            <a:ext cx="4017962" cy="4017962"/>
            <a:chOff x="3173413" y="1849438"/>
            <a:chExt cx="2894012" cy="2894012"/>
          </a:xfrm>
          <a:gradFill>
            <a:gsLst>
              <a:gs pos="51000">
                <a:srgbClr val="99FF33"/>
              </a:gs>
              <a:gs pos="100000">
                <a:srgbClr val="00B050"/>
              </a:gs>
              <a:gs pos="78000">
                <a:srgbClr val="007E39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9" name="Freeform 181"/>
            <p:cNvSpPr>
              <a:spLocks/>
            </p:cNvSpPr>
            <p:nvPr/>
          </p:nvSpPr>
          <p:spPr bwMode="auto">
            <a:xfrm>
              <a:off x="4629150" y="1852613"/>
              <a:ext cx="1438275" cy="1627187"/>
            </a:xfrm>
            <a:custGeom>
              <a:avLst/>
              <a:gdLst>
                <a:gd name="T0" fmla="*/ 0 w 906"/>
                <a:gd name="T1" fmla="*/ 250 h 1025"/>
                <a:gd name="T2" fmla="*/ 64 w 906"/>
                <a:gd name="T3" fmla="*/ 254 h 1025"/>
                <a:gd name="T4" fmla="*/ 128 w 906"/>
                <a:gd name="T5" fmla="*/ 263 h 1025"/>
                <a:gd name="T6" fmla="*/ 189 w 906"/>
                <a:gd name="T7" fmla="*/ 278 h 1025"/>
                <a:gd name="T8" fmla="*/ 249 w 906"/>
                <a:gd name="T9" fmla="*/ 301 h 1025"/>
                <a:gd name="T10" fmla="*/ 304 w 906"/>
                <a:gd name="T11" fmla="*/ 326 h 1025"/>
                <a:gd name="T12" fmla="*/ 357 w 906"/>
                <a:gd name="T13" fmla="*/ 358 h 1025"/>
                <a:gd name="T14" fmla="*/ 407 w 906"/>
                <a:gd name="T15" fmla="*/ 394 h 1025"/>
                <a:gd name="T16" fmla="*/ 452 w 906"/>
                <a:gd name="T17" fmla="*/ 434 h 1025"/>
                <a:gd name="T18" fmla="*/ 495 w 906"/>
                <a:gd name="T19" fmla="*/ 479 h 1025"/>
                <a:gd name="T20" fmla="*/ 532 w 906"/>
                <a:gd name="T21" fmla="*/ 527 h 1025"/>
                <a:gd name="T22" fmla="*/ 566 w 906"/>
                <a:gd name="T23" fmla="*/ 578 h 1025"/>
                <a:gd name="T24" fmla="*/ 595 w 906"/>
                <a:gd name="T25" fmla="*/ 634 h 1025"/>
                <a:gd name="T26" fmla="*/ 618 w 906"/>
                <a:gd name="T27" fmla="*/ 691 h 1025"/>
                <a:gd name="T28" fmla="*/ 635 w 906"/>
                <a:gd name="T29" fmla="*/ 752 h 1025"/>
                <a:gd name="T30" fmla="*/ 648 w 906"/>
                <a:gd name="T31" fmla="*/ 814 h 1025"/>
                <a:gd name="T32" fmla="*/ 654 w 906"/>
                <a:gd name="T33" fmla="*/ 877 h 1025"/>
                <a:gd name="T34" fmla="*/ 906 w 906"/>
                <a:gd name="T35" fmla="*/ 903 h 1025"/>
                <a:gd name="T36" fmla="*/ 903 w 906"/>
                <a:gd name="T37" fmla="*/ 858 h 1025"/>
                <a:gd name="T38" fmla="*/ 894 w 906"/>
                <a:gd name="T39" fmla="*/ 769 h 1025"/>
                <a:gd name="T40" fmla="*/ 876 w 906"/>
                <a:gd name="T41" fmla="*/ 682 h 1025"/>
                <a:gd name="T42" fmla="*/ 850 w 906"/>
                <a:gd name="T43" fmla="*/ 599 h 1025"/>
                <a:gd name="T44" fmla="*/ 818 w 906"/>
                <a:gd name="T45" fmla="*/ 518 h 1025"/>
                <a:gd name="T46" fmla="*/ 776 w 906"/>
                <a:gd name="T47" fmla="*/ 443 h 1025"/>
                <a:gd name="T48" fmla="*/ 730 w 906"/>
                <a:gd name="T49" fmla="*/ 372 h 1025"/>
                <a:gd name="T50" fmla="*/ 676 w 906"/>
                <a:gd name="T51" fmla="*/ 306 h 1025"/>
                <a:gd name="T52" fmla="*/ 617 w 906"/>
                <a:gd name="T53" fmla="*/ 245 h 1025"/>
                <a:gd name="T54" fmla="*/ 552 w 906"/>
                <a:gd name="T55" fmla="*/ 189 h 1025"/>
                <a:gd name="T56" fmla="*/ 482 w 906"/>
                <a:gd name="T57" fmla="*/ 140 h 1025"/>
                <a:gd name="T58" fmla="*/ 408 w 906"/>
                <a:gd name="T59" fmla="*/ 98 h 1025"/>
                <a:gd name="T60" fmla="*/ 329 w 906"/>
                <a:gd name="T61" fmla="*/ 62 h 1025"/>
                <a:gd name="T62" fmla="*/ 246 w 906"/>
                <a:gd name="T63" fmla="*/ 35 h 1025"/>
                <a:gd name="T64" fmla="*/ 160 w 906"/>
                <a:gd name="T65" fmla="*/ 14 h 1025"/>
                <a:gd name="T66" fmla="*/ 72 w 906"/>
                <a:gd name="T67" fmla="*/ 2 h 1025"/>
                <a:gd name="T68" fmla="*/ 149 w 906"/>
                <a:gd name="T69" fmla="*/ 129 h 10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6"/>
                <a:gd name="T106" fmla="*/ 0 h 1025"/>
                <a:gd name="T107" fmla="*/ 906 w 906"/>
                <a:gd name="T108" fmla="*/ 1025 h 10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6" h="1025">
                  <a:moveTo>
                    <a:pt x="0" y="250"/>
                  </a:moveTo>
                  <a:lnTo>
                    <a:pt x="0" y="250"/>
                  </a:lnTo>
                  <a:lnTo>
                    <a:pt x="32" y="250"/>
                  </a:lnTo>
                  <a:lnTo>
                    <a:pt x="64" y="254"/>
                  </a:lnTo>
                  <a:lnTo>
                    <a:pt x="97" y="258"/>
                  </a:lnTo>
                  <a:lnTo>
                    <a:pt x="128" y="263"/>
                  </a:lnTo>
                  <a:lnTo>
                    <a:pt x="159" y="271"/>
                  </a:lnTo>
                  <a:lnTo>
                    <a:pt x="189" y="278"/>
                  </a:lnTo>
                  <a:lnTo>
                    <a:pt x="219" y="289"/>
                  </a:lnTo>
                  <a:lnTo>
                    <a:pt x="249" y="301"/>
                  </a:lnTo>
                  <a:lnTo>
                    <a:pt x="276" y="312"/>
                  </a:lnTo>
                  <a:lnTo>
                    <a:pt x="304" y="326"/>
                  </a:lnTo>
                  <a:lnTo>
                    <a:pt x="330" y="342"/>
                  </a:lnTo>
                  <a:lnTo>
                    <a:pt x="357" y="358"/>
                  </a:lnTo>
                  <a:lnTo>
                    <a:pt x="382" y="376"/>
                  </a:lnTo>
                  <a:lnTo>
                    <a:pt x="407" y="394"/>
                  </a:lnTo>
                  <a:lnTo>
                    <a:pt x="430" y="413"/>
                  </a:lnTo>
                  <a:lnTo>
                    <a:pt x="452" y="434"/>
                  </a:lnTo>
                  <a:lnTo>
                    <a:pt x="474" y="456"/>
                  </a:lnTo>
                  <a:lnTo>
                    <a:pt x="495" y="479"/>
                  </a:lnTo>
                  <a:lnTo>
                    <a:pt x="514" y="503"/>
                  </a:lnTo>
                  <a:lnTo>
                    <a:pt x="532" y="527"/>
                  </a:lnTo>
                  <a:lnTo>
                    <a:pt x="549" y="552"/>
                  </a:lnTo>
                  <a:lnTo>
                    <a:pt x="566" y="578"/>
                  </a:lnTo>
                  <a:lnTo>
                    <a:pt x="580" y="605"/>
                  </a:lnTo>
                  <a:lnTo>
                    <a:pt x="595" y="634"/>
                  </a:lnTo>
                  <a:lnTo>
                    <a:pt x="606" y="662"/>
                  </a:lnTo>
                  <a:lnTo>
                    <a:pt x="618" y="691"/>
                  </a:lnTo>
                  <a:lnTo>
                    <a:pt x="627" y="721"/>
                  </a:lnTo>
                  <a:lnTo>
                    <a:pt x="635" y="752"/>
                  </a:lnTo>
                  <a:lnTo>
                    <a:pt x="643" y="782"/>
                  </a:lnTo>
                  <a:lnTo>
                    <a:pt x="648" y="814"/>
                  </a:lnTo>
                  <a:lnTo>
                    <a:pt x="652" y="845"/>
                  </a:lnTo>
                  <a:lnTo>
                    <a:pt x="654" y="877"/>
                  </a:lnTo>
                  <a:lnTo>
                    <a:pt x="774" y="1025"/>
                  </a:lnTo>
                  <a:lnTo>
                    <a:pt x="906" y="903"/>
                  </a:lnTo>
                  <a:lnTo>
                    <a:pt x="903" y="858"/>
                  </a:lnTo>
                  <a:lnTo>
                    <a:pt x="901" y="813"/>
                  </a:lnTo>
                  <a:lnTo>
                    <a:pt x="894" y="769"/>
                  </a:lnTo>
                  <a:lnTo>
                    <a:pt x="886" y="724"/>
                  </a:lnTo>
                  <a:lnTo>
                    <a:pt x="876" y="682"/>
                  </a:lnTo>
                  <a:lnTo>
                    <a:pt x="864" y="639"/>
                  </a:lnTo>
                  <a:lnTo>
                    <a:pt x="850" y="599"/>
                  </a:lnTo>
                  <a:lnTo>
                    <a:pt x="835" y="559"/>
                  </a:lnTo>
                  <a:lnTo>
                    <a:pt x="818" y="518"/>
                  </a:lnTo>
                  <a:lnTo>
                    <a:pt x="798" y="481"/>
                  </a:lnTo>
                  <a:lnTo>
                    <a:pt x="776" y="443"/>
                  </a:lnTo>
                  <a:lnTo>
                    <a:pt x="754" y="407"/>
                  </a:lnTo>
                  <a:lnTo>
                    <a:pt x="730" y="372"/>
                  </a:lnTo>
                  <a:lnTo>
                    <a:pt x="704" y="338"/>
                  </a:lnTo>
                  <a:lnTo>
                    <a:pt x="676" y="306"/>
                  </a:lnTo>
                  <a:lnTo>
                    <a:pt x="647" y="275"/>
                  </a:lnTo>
                  <a:lnTo>
                    <a:pt x="617" y="245"/>
                  </a:lnTo>
                  <a:lnTo>
                    <a:pt x="584" y="216"/>
                  </a:lnTo>
                  <a:lnTo>
                    <a:pt x="552" y="189"/>
                  </a:lnTo>
                  <a:lnTo>
                    <a:pt x="517" y="164"/>
                  </a:lnTo>
                  <a:lnTo>
                    <a:pt x="482" y="140"/>
                  </a:lnTo>
                  <a:lnTo>
                    <a:pt x="446" y="118"/>
                  </a:lnTo>
                  <a:lnTo>
                    <a:pt x="408" y="98"/>
                  </a:lnTo>
                  <a:lnTo>
                    <a:pt x="369" y="79"/>
                  </a:lnTo>
                  <a:lnTo>
                    <a:pt x="329" y="62"/>
                  </a:lnTo>
                  <a:lnTo>
                    <a:pt x="289" y="48"/>
                  </a:lnTo>
                  <a:lnTo>
                    <a:pt x="246" y="35"/>
                  </a:lnTo>
                  <a:lnTo>
                    <a:pt x="204" y="23"/>
                  </a:lnTo>
                  <a:lnTo>
                    <a:pt x="160" y="14"/>
                  </a:lnTo>
                  <a:lnTo>
                    <a:pt x="116" y="8"/>
                  </a:lnTo>
                  <a:lnTo>
                    <a:pt x="72" y="2"/>
                  </a:lnTo>
                  <a:lnTo>
                    <a:pt x="27" y="0"/>
                  </a:lnTo>
                  <a:lnTo>
                    <a:pt x="149" y="129"/>
                  </a:lnTo>
                  <a:lnTo>
                    <a:pt x="0" y="25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noProof="1"/>
            </a:p>
          </p:txBody>
        </p:sp>
        <p:sp>
          <p:nvSpPr>
            <p:cNvPr id="10" name="Freeform 182"/>
            <p:cNvSpPr>
              <a:spLocks/>
            </p:cNvSpPr>
            <p:nvPr/>
          </p:nvSpPr>
          <p:spPr bwMode="auto">
            <a:xfrm>
              <a:off x="3173413" y="1849438"/>
              <a:ext cx="1633537" cy="1474787"/>
            </a:xfrm>
            <a:custGeom>
              <a:avLst/>
              <a:gdLst>
                <a:gd name="T0" fmla="*/ 250 w 1029"/>
                <a:gd name="T1" fmla="*/ 920 h 929"/>
                <a:gd name="T2" fmla="*/ 250 w 1029"/>
                <a:gd name="T3" fmla="*/ 912 h 929"/>
                <a:gd name="T4" fmla="*/ 254 w 1029"/>
                <a:gd name="T5" fmla="*/ 847 h 929"/>
                <a:gd name="T6" fmla="*/ 263 w 1029"/>
                <a:gd name="T7" fmla="*/ 782 h 929"/>
                <a:gd name="T8" fmla="*/ 279 w 1029"/>
                <a:gd name="T9" fmla="*/ 721 h 929"/>
                <a:gd name="T10" fmla="*/ 299 w 1029"/>
                <a:gd name="T11" fmla="*/ 662 h 929"/>
                <a:gd name="T12" fmla="*/ 325 w 1029"/>
                <a:gd name="T13" fmla="*/ 606 h 929"/>
                <a:gd name="T14" fmla="*/ 357 w 1029"/>
                <a:gd name="T15" fmla="*/ 553 h 929"/>
                <a:gd name="T16" fmla="*/ 393 w 1029"/>
                <a:gd name="T17" fmla="*/ 502 h 929"/>
                <a:gd name="T18" fmla="*/ 433 w 1029"/>
                <a:gd name="T19" fmla="*/ 456 h 929"/>
                <a:gd name="T20" fmla="*/ 477 w 1029"/>
                <a:gd name="T21" fmla="*/ 414 h 929"/>
                <a:gd name="T22" fmla="*/ 526 w 1029"/>
                <a:gd name="T23" fmla="*/ 375 h 929"/>
                <a:gd name="T24" fmla="*/ 577 w 1029"/>
                <a:gd name="T25" fmla="*/ 341 h 929"/>
                <a:gd name="T26" fmla="*/ 633 w 1029"/>
                <a:gd name="T27" fmla="*/ 313 h 929"/>
                <a:gd name="T28" fmla="*/ 690 w 1029"/>
                <a:gd name="T29" fmla="*/ 290 h 929"/>
                <a:gd name="T30" fmla="*/ 751 w 1029"/>
                <a:gd name="T31" fmla="*/ 271 h 929"/>
                <a:gd name="T32" fmla="*/ 813 w 1029"/>
                <a:gd name="T33" fmla="*/ 258 h 929"/>
                <a:gd name="T34" fmla="*/ 878 w 1029"/>
                <a:gd name="T35" fmla="*/ 252 h 929"/>
                <a:gd name="T36" fmla="*/ 910 w 1029"/>
                <a:gd name="T37" fmla="*/ 0 h 929"/>
                <a:gd name="T38" fmla="*/ 863 w 1029"/>
                <a:gd name="T39" fmla="*/ 2 h 929"/>
                <a:gd name="T40" fmla="*/ 771 w 1029"/>
                <a:gd name="T41" fmla="*/ 11 h 929"/>
                <a:gd name="T42" fmla="*/ 682 w 1029"/>
                <a:gd name="T43" fmla="*/ 29 h 929"/>
                <a:gd name="T44" fmla="*/ 596 w 1029"/>
                <a:gd name="T45" fmla="*/ 56 h 929"/>
                <a:gd name="T46" fmla="*/ 515 w 1029"/>
                <a:gd name="T47" fmla="*/ 91 h 929"/>
                <a:gd name="T48" fmla="*/ 438 w 1029"/>
                <a:gd name="T49" fmla="*/ 133 h 929"/>
                <a:gd name="T50" fmla="*/ 366 w 1029"/>
                <a:gd name="T51" fmla="*/ 182 h 929"/>
                <a:gd name="T52" fmla="*/ 298 w 1029"/>
                <a:gd name="T53" fmla="*/ 238 h 929"/>
                <a:gd name="T54" fmla="*/ 236 w 1029"/>
                <a:gd name="T55" fmla="*/ 300 h 929"/>
                <a:gd name="T56" fmla="*/ 180 w 1029"/>
                <a:gd name="T57" fmla="*/ 367 h 929"/>
                <a:gd name="T58" fmla="*/ 131 w 1029"/>
                <a:gd name="T59" fmla="*/ 440 h 929"/>
                <a:gd name="T60" fmla="*/ 89 w 1029"/>
                <a:gd name="T61" fmla="*/ 518 h 929"/>
                <a:gd name="T62" fmla="*/ 54 w 1029"/>
                <a:gd name="T63" fmla="*/ 599 h 929"/>
                <a:gd name="T64" fmla="*/ 29 w 1029"/>
                <a:gd name="T65" fmla="*/ 685 h 929"/>
                <a:gd name="T66" fmla="*/ 10 w 1029"/>
                <a:gd name="T67" fmla="*/ 773 h 929"/>
                <a:gd name="T68" fmla="*/ 1 w 1029"/>
                <a:gd name="T69" fmla="*/ 865 h 929"/>
                <a:gd name="T70" fmla="*/ 0 w 1029"/>
                <a:gd name="T71" fmla="*/ 912 h 929"/>
                <a:gd name="T72" fmla="*/ 118 w 1029"/>
                <a:gd name="T73" fmla="*/ 793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9"/>
                <a:gd name="T112" fmla="*/ 0 h 929"/>
                <a:gd name="T113" fmla="*/ 1029 w 1029"/>
                <a:gd name="T114" fmla="*/ 929 h 9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9" h="929">
                  <a:moveTo>
                    <a:pt x="250" y="920"/>
                  </a:moveTo>
                  <a:lnTo>
                    <a:pt x="250" y="920"/>
                  </a:lnTo>
                  <a:lnTo>
                    <a:pt x="250" y="912"/>
                  </a:lnTo>
                  <a:lnTo>
                    <a:pt x="252" y="879"/>
                  </a:lnTo>
                  <a:lnTo>
                    <a:pt x="254" y="847"/>
                  </a:lnTo>
                  <a:lnTo>
                    <a:pt x="258" y="815"/>
                  </a:lnTo>
                  <a:lnTo>
                    <a:pt x="263" y="782"/>
                  </a:lnTo>
                  <a:lnTo>
                    <a:pt x="270" y="752"/>
                  </a:lnTo>
                  <a:lnTo>
                    <a:pt x="279" y="721"/>
                  </a:lnTo>
                  <a:lnTo>
                    <a:pt x="288" y="691"/>
                  </a:lnTo>
                  <a:lnTo>
                    <a:pt x="299" y="662"/>
                  </a:lnTo>
                  <a:lnTo>
                    <a:pt x="311" y="633"/>
                  </a:lnTo>
                  <a:lnTo>
                    <a:pt x="325" y="606"/>
                  </a:lnTo>
                  <a:lnTo>
                    <a:pt x="341" y="579"/>
                  </a:lnTo>
                  <a:lnTo>
                    <a:pt x="357" y="553"/>
                  </a:lnTo>
                  <a:lnTo>
                    <a:pt x="375" y="527"/>
                  </a:lnTo>
                  <a:lnTo>
                    <a:pt x="393" y="502"/>
                  </a:lnTo>
                  <a:lnTo>
                    <a:pt x="412" y="479"/>
                  </a:lnTo>
                  <a:lnTo>
                    <a:pt x="433" y="456"/>
                  </a:lnTo>
                  <a:lnTo>
                    <a:pt x="455" y="435"/>
                  </a:lnTo>
                  <a:lnTo>
                    <a:pt x="477" y="414"/>
                  </a:lnTo>
                  <a:lnTo>
                    <a:pt x="502" y="393"/>
                  </a:lnTo>
                  <a:lnTo>
                    <a:pt x="526" y="375"/>
                  </a:lnTo>
                  <a:lnTo>
                    <a:pt x="551" y="358"/>
                  </a:lnTo>
                  <a:lnTo>
                    <a:pt x="577" y="341"/>
                  </a:lnTo>
                  <a:lnTo>
                    <a:pt x="604" y="327"/>
                  </a:lnTo>
                  <a:lnTo>
                    <a:pt x="633" y="313"/>
                  </a:lnTo>
                  <a:lnTo>
                    <a:pt x="661" y="300"/>
                  </a:lnTo>
                  <a:lnTo>
                    <a:pt x="690" y="290"/>
                  </a:lnTo>
                  <a:lnTo>
                    <a:pt x="720" y="279"/>
                  </a:lnTo>
                  <a:lnTo>
                    <a:pt x="751" y="271"/>
                  </a:lnTo>
                  <a:lnTo>
                    <a:pt x="782" y="264"/>
                  </a:lnTo>
                  <a:lnTo>
                    <a:pt x="813" y="258"/>
                  </a:lnTo>
                  <a:lnTo>
                    <a:pt x="845" y="255"/>
                  </a:lnTo>
                  <a:lnTo>
                    <a:pt x="878" y="252"/>
                  </a:lnTo>
                  <a:lnTo>
                    <a:pt x="1029" y="129"/>
                  </a:lnTo>
                  <a:lnTo>
                    <a:pt x="910" y="0"/>
                  </a:lnTo>
                  <a:lnTo>
                    <a:pt x="863" y="2"/>
                  </a:lnTo>
                  <a:lnTo>
                    <a:pt x="817" y="6"/>
                  </a:lnTo>
                  <a:lnTo>
                    <a:pt x="771" y="11"/>
                  </a:lnTo>
                  <a:lnTo>
                    <a:pt x="726" y="20"/>
                  </a:lnTo>
                  <a:lnTo>
                    <a:pt x="682" y="29"/>
                  </a:lnTo>
                  <a:lnTo>
                    <a:pt x="639" y="42"/>
                  </a:lnTo>
                  <a:lnTo>
                    <a:pt x="596" y="56"/>
                  </a:lnTo>
                  <a:lnTo>
                    <a:pt x="555" y="73"/>
                  </a:lnTo>
                  <a:lnTo>
                    <a:pt x="515" y="91"/>
                  </a:lnTo>
                  <a:lnTo>
                    <a:pt x="476" y="111"/>
                  </a:lnTo>
                  <a:lnTo>
                    <a:pt x="438" y="133"/>
                  </a:lnTo>
                  <a:lnTo>
                    <a:pt x="401" y="156"/>
                  </a:lnTo>
                  <a:lnTo>
                    <a:pt x="366" y="182"/>
                  </a:lnTo>
                  <a:lnTo>
                    <a:pt x="331" y="209"/>
                  </a:lnTo>
                  <a:lnTo>
                    <a:pt x="298" y="238"/>
                  </a:lnTo>
                  <a:lnTo>
                    <a:pt x="266" y="268"/>
                  </a:lnTo>
                  <a:lnTo>
                    <a:pt x="236" y="300"/>
                  </a:lnTo>
                  <a:lnTo>
                    <a:pt x="207" y="332"/>
                  </a:lnTo>
                  <a:lnTo>
                    <a:pt x="180" y="367"/>
                  </a:lnTo>
                  <a:lnTo>
                    <a:pt x="156" y="402"/>
                  </a:lnTo>
                  <a:lnTo>
                    <a:pt x="131" y="440"/>
                  </a:lnTo>
                  <a:lnTo>
                    <a:pt x="109" y="478"/>
                  </a:lnTo>
                  <a:lnTo>
                    <a:pt x="89" y="518"/>
                  </a:lnTo>
                  <a:lnTo>
                    <a:pt x="71" y="558"/>
                  </a:lnTo>
                  <a:lnTo>
                    <a:pt x="54" y="599"/>
                  </a:lnTo>
                  <a:lnTo>
                    <a:pt x="40" y="641"/>
                  </a:lnTo>
                  <a:lnTo>
                    <a:pt x="29" y="685"/>
                  </a:lnTo>
                  <a:lnTo>
                    <a:pt x="18" y="729"/>
                  </a:lnTo>
                  <a:lnTo>
                    <a:pt x="10" y="773"/>
                  </a:lnTo>
                  <a:lnTo>
                    <a:pt x="4" y="819"/>
                  </a:lnTo>
                  <a:lnTo>
                    <a:pt x="1" y="865"/>
                  </a:lnTo>
                  <a:lnTo>
                    <a:pt x="0" y="912"/>
                  </a:lnTo>
                  <a:lnTo>
                    <a:pt x="0" y="929"/>
                  </a:lnTo>
                  <a:lnTo>
                    <a:pt x="118" y="793"/>
                  </a:lnTo>
                  <a:lnTo>
                    <a:pt x="250" y="92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noProof="1"/>
            </a:p>
          </p:txBody>
        </p:sp>
        <p:sp>
          <p:nvSpPr>
            <p:cNvPr id="11" name="Freeform 183"/>
            <p:cNvSpPr>
              <a:spLocks/>
            </p:cNvSpPr>
            <p:nvPr/>
          </p:nvSpPr>
          <p:spPr bwMode="auto">
            <a:xfrm>
              <a:off x="3175000" y="3163888"/>
              <a:ext cx="1479550" cy="1579562"/>
            </a:xfrm>
            <a:custGeom>
              <a:avLst/>
              <a:gdLst>
                <a:gd name="T0" fmla="*/ 918 w 932"/>
                <a:gd name="T1" fmla="*/ 745 h 995"/>
                <a:gd name="T2" fmla="*/ 910 w 932"/>
                <a:gd name="T3" fmla="*/ 745 h 995"/>
                <a:gd name="T4" fmla="*/ 846 w 932"/>
                <a:gd name="T5" fmla="*/ 741 h 995"/>
                <a:gd name="T6" fmla="*/ 782 w 932"/>
                <a:gd name="T7" fmla="*/ 732 h 995"/>
                <a:gd name="T8" fmla="*/ 721 w 932"/>
                <a:gd name="T9" fmla="*/ 718 h 995"/>
                <a:gd name="T10" fmla="*/ 663 w 932"/>
                <a:gd name="T11" fmla="*/ 697 h 995"/>
                <a:gd name="T12" fmla="*/ 606 w 932"/>
                <a:gd name="T13" fmla="*/ 671 h 995"/>
                <a:gd name="T14" fmla="*/ 554 w 932"/>
                <a:gd name="T15" fmla="*/ 640 h 995"/>
                <a:gd name="T16" fmla="*/ 503 w 932"/>
                <a:gd name="T17" fmla="*/ 605 h 995"/>
                <a:gd name="T18" fmla="*/ 458 w 932"/>
                <a:gd name="T19" fmla="*/ 565 h 995"/>
                <a:gd name="T20" fmla="*/ 415 w 932"/>
                <a:gd name="T21" fmla="*/ 522 h 995"/>
                <a:gd name="T22" fmla="*/ 376 w 932"/>
                <a:gd name="T23" fmla="*/ 474 h 995"/>
                <a:gd name="T24" fmla="*/ 343 w 932"/>
                <a:gd name="T25" fmla="*/ 424 h 995"/>
                <a:gd name="T26" fmla="*/ 314 w 932"/>
                <a:gd name="T27" fmla="*/ 369 h 995"/>
                <a:gd name="T28" fmla="*/ 289 w 932"/>
                <a:gd name="T29" fmla="*/ 312 h 995"/>
                <a:gd name="T30" fmla="*/ 271 w 932"/>
                <a:gd name="T31" fmla="*/ 252 h 995"/>
                <a:gd name="T32" fmla="*/ 258 w 932"/>
                <a:gd name="T33" fmla="*/ 191 h 995"/>
                <a:gd name="T34" fmla="*/ 251 w 932"/>
                <a:gd name="T35" fmla="*/ 127 h 995"/>
                <a:gd name="T36" fmla="*/ 0 w 932"/>
                <a:gd name="T37" fmla="*/ 137 h 995"/>
                <a:gd name="T38" fmla="*/ 4 w 932"/>
                <a:gd name="T39" fmla="*/ 181 h 995"/>
                <a:gd name="T40" fmla="*/ 17 w 932"/>
                <a:gd name="T41" fmla="*/ 269 h 995"/>
                <a:gd name="T42" fmla="*/ 39 w 932"/>
                <a:gd name="T43" fmla="*/ 354 h 995"/>
                <a:gd name="T44" fmla="*/ 68 w 932"/>
                <a:gd name="T45" fmla="*/ 434 h 995"/>
                <a:gd name="T46" fmla="*/ 105 w 932"/>
                <a:gd name="T47" fmla="*/ 512 h 995"/>
                <a:gd name="T48" fmla="*/ 148 w 932"/>
                <a:gd name="T49" fmla="*/ 584 h 995"/>
                <a:gd name="T50" fmla="*/ 197 w 932"/>
                <a:gd name="T51" fmla="*/ 653 h 995"/>
                <a:gd name="T52" fmla="*/ 253 w 932"/>
                <a:gd name="T53" fmla="*/ 717 h 995"/>
                <a:gd name="T54" fmla="*/ 314 w 932"/>
                <a:gd name="T55" fmla="*/ 774 h 995"/>
                <a:gd name="T56" fmla="*/ 381 w 932"/>
                <a:gd name="T57" fmla="*/ 827 h 995"/>
                <a:gd name="T58" fmla="*/ 451 w 932"/>
                <a:gd name="T59" fmla="*/ 872 h 995"/>
                <a:gd name="T60" fmla="*/ 528 w 932"/>
                <a:gd name="T61" fmla="*/ 911 h 995"/>
                <a:gd name="T62" fmla="*/ 607 w 932"/>
                <a:gd name="T63" fmla="*/ 943 h 995"/>
                <a:gd name="T64" fmla="*/ 690 w 932"/>
                <a:gd name="T65" fmla="*/ 968 h 995"/>
                <a:gd name="T66" fmla="*/ 776 w 932"/>
                <a:gd name="T67" fmla="*/ 986 h 995"/>
                <a:gd name="T68" fmla="*/ 865 w 932"/>
                <a:gd name="T69" fmla="*/ 994 h 995"/>
                <a:gd name="T70" fmla="*/ 910 w 932"/>
                <a:gd name="T71" fmla="*/ 995 h 995"/>
                <a:gd name="T72" fmla="*/ 794 w 932"/>
                <a:gd name="T73" fmla="*/ 875 h 9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2"/>
                <a:gd name="T112" fmla="*/ 0 h 995"/>
                <a:gd name="T113" fmla="*/ 932 w 932"/>
                <a:gd name="T114" fmla="*/ 995 h 9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2" h="995">
                  <a:moveTo>
                    <a:pt x="918" y="745"/>
                  </a:moveTo>
                  <a:lnTo>
                    <a:pt x="918" y="745"/>
                  </a:lnTo>
                  <a:lnTo>
                    <a:pt x="910" y="745"/>
                  </a:lnTo>
                  <a:lnTo>
                    <a:pt x="877" y="744"/>
                  </a:lnTo>
                  <a:lnTo>
                    <a:pt x="846" y="741"/>
                  </a:lnTo>
                  <a:lnTo>
                    <a:pt x="813" y="737"/>
                  </a:lnTo>
                  <a:lnTo>
                    <a:pt x="782" y="732"/>
                  </a:lnTo>
                  <a:lnTo>
                    <a:pt x="751" y="726"/>
                  </a:lnTo>
                  <a:lnTo>
                    <a:pt x="721" y="718"/>
                  </a:lnTo>
                  <a:lnTo>
                    <a:pt x="691" y="707"/>
                  </a:lnTo>
                  <a:lnTo>
                    <a:pt x="663" y="697"/>
                  </a:lnTo>
                  <a:lnTo>
                    <a:pt x="634" y="684"/>
                  </a:lnTo>
                  <a:lnTo>
                    <a:pt x="606" y="671"/>
                  </a:lnTo>
                  <a:lnTo>
                    <a:pt x="580" y="657"/>
                  </a:lnTo>
                  <a:lnTo>
                    <a:pt x="554" y="640"/>
                  </a:lnTo>
                  <a:lnTo>
                    <a:pt x="528" y="623"/>
                  </a:lnTo>
                  <a:lnTo>
                    <a:pt x="503" y="605"/>
                  </a:lnTo>
                  <a:lnTo>
                    <a:pt x="480" y="586"/>
                  </a:lnTo>
                  <a:lnTo>
                    <a:pt x="458" y="565"/>
                  </a:lnTo>
                  <a:lnTo>
                    <a:pt x="436" y="544"/>
                  </a:lnTo>
                  <a:lnTo>
                    <a:pt x="415" y="522"/>
                  </a:lnTo>
                  <a:lnTo>
                    <a:pt x="396" y="499"/>
                  </a:lnTo>
                  <a:lnTo>
                    <a:pt x="376" y="474"/>
                  </a:lnTo>
                  <a:lnTo>
                    <a:pt x="359" y="449"/>
                  </a:lnTo>
                  <a:lnTo>
                    <a:pt x="343" y="424"/>
                  </a:lnTo>
                  <a:lnTo>
                    <a:pt x="328" y="396"/>
                  </a:lnTo>
                  <a:lnTo>
                    <a:pt x="314" y="369"/>
                  </a:lnTo>
                  <a:lnTo>
                    <a:pt x="301" y="341"/>
                  </a:lnTo>
                  <a:lnTo>
                    <a:pt x="289" y="312"/>
                  </a:lnTo>
                  <a:lnTo>
                    <a:pt x="280" y="282"/>
                  </a:lnTo>
                  <a:lnTo>
                    <a:pt x="271" y="252"/>
                  </a:lnTo>
                  <a:lnTo>
                    <a:pt x="263" y="223"/>
                  </a:lnTo>
                  <a:lnTo>
                    <a:pt x="258" y="191"/>
                  </a:lnTo>
                  <a:lnTo>
                    <a:pt x="253" y="159"/>
                  </a:lnTo>
                  <a:lnTo>
                    <a:pt x="251" y="127"/>
                  </a:lnTo>
                  <a:lnTo>
                    <a:pt x="118" y="0"/>
                  </a:lnTo>
                  <a:lnTo>
                    <a:pt x="0" y="137"/>
                  </a:lnTo>
                  <a:lnTo>
                    <a:pt x="4" y="181"/>
                  </a:lnTo>
                  <a:lnTo>
                    <a:pt x="9" y="225"/>
                  </a:lnTo>
                  <a:lnTo>
                    <a:pt x="17" y="269"/>
                  </a:lnTo>
                  <a:lnTo>
                    <a:pt x="28" y="312"/>
                  </a:lnTo>
                  <a:lnTo>
                    <a:pt x="39" y="354"/>
                  </a:lnTo>
                  <a:lnTo>
                    <a:pt x="52" y="394"/>
                  </a:lnTo>
                  <a:lnTo>
                    <a:pt x="68" y="434"/>
                  </a:lnTo>
                  <a:lnTo>
                    <a:pt x="86" y="473"/>
                  </a:lnTo>
                  <a:lnTo>
                    <a:pt x="105" y="512"/>
                  </a:lnTo>
                  <a:lnTo>
                    <a:pt x="126" y="548"/>
                  </a:lnTo>
                  <a:lnTo>
                    <a:pt x="148" y="584"/>
                  </a:lnTo>
                  <a:lnTo>
                    <a:pt x="171" y="619"/>
                  </a:lnTo>
                  <a:lnTo>
                    <a:pt x="197" y="653"/>
                  </a:lnTo>
                  <a:lnTo>
                    <a:pt x="225" y="685"/>
                  </a:lnTo>
                  <a:lnTo>
                    <a:pt x="253" y="717"/>
                  </a:lnTo>
                  <a:lnTo>
                    <a:pt x="283" y="746"/>
                  </a:lnTo>
                  <a:lnTo>
                    <a:pt x="314" y="774"/>
                  </a:lnTo>
                  <a:lnTo>
                    <a:pt x="348" y="801"/>
                  </a:lnTo>
                  <a:lnTo>
                    <a:pt x="381" y="827"/>
                  </a:lnTo>
                  <a:lnTo>
                    <a:pt x="416" y="850"/>
                  </a:lnTo>
                  <a:lnTo>
                    <a:pt x="451" y="872"/>
                  </a:lnTo>
                  <a:lnTo>
                    <a:pt x="489" y="893"/>
                  </a:lnTo>
                  <a:lnTo>
                    <a:pt x="528" y="911"/>
                  </a:lnTo>
                  <a:lnTo>
                    <a:pt x="567" y="929"/>
                  </a:lnTo>
                  <a:lnTo>
                    <a:pt x="607" y="943"/>
                  </a:lnTo>
                  <a:lnTo>
                    <a:pt x="649" y="958"/>
                  </a:lnTo>
                  <a:lnTo>
                    <a:pt x="690" y="968"/>
                  </a:lnTo>
                  <a:lnTo>
                    <a:pt x="733" y="978"/>
                  </a:lnTo>
                  <a:lnTo>
                    <a:pt x="776" y="986"/>
                  </a:lnTo>
                  <a:lnTo>
                    <a:pt x="820" y="991"/>
                  </a:lnTo>
                  <a:lnTo>
                    <a:pt x="865" y="994"/>
                  </a:lnTo>
                  <a:lnTo>
                    <a:pt x="910" y="995"/>
                  </a:lnTo>
                  <a:lnTo>
                    <a:pt x="932" y="995"/>
                  </a:lnTo>
                  <a:lnTo>
                    <a:pt x="794" y="875"/>
                  </a:lnTo>
                  <a:lnTo>
                    <a:pt x="918" y="745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noProof="1"/>
            </a:p>
          </p:txBody>
        </p:sp>
        <p:sp>
          <p:nvSpPr>
            <p:cNvPr id="12" name="Freeform 184"/>
            <p:cNvSpPr>
              <a:spLocks/>
            </p:cNvSpPr>
            <p:nvPr/>
          </p:nvSpPr>
          <p:spPr bwMode="auto">
            <a:xfrm>
              <a:off x="4491038" y="3306763"/>
              <a:ext cx="1574800" cy="1435100"/>
            </a:xfrm>
            <a:custGeom>
              <a:avLst/>
              <a:gdLst>
                <a:gd name="T0" fmla="*/ 858 w 992"/>
                <a:gd name="T1" fmla="*/ 146 h 904"/>
                <a:gd name="T2" fmla="*/ 741 w 992"/>
                <a:gd name="T3" fmla="*/ 0 h 904"/>
                <a:gd name="T4" fmla="*/ 737 w 992"/>
                <a:gd name="T5" fmla="*/ 65 h 904"/>
                <a:gd name="T6" fmla="*/ 728 w 992"/>
                <a:gd name="T7" fmla="*/ 127 h 904"/>
                <a:gd name="T8" fmla="*/ 713 w 992"/>
                <a:gd name="T9" fmla="*/ 188 h 904"/>
                <a:gd name="T10" fmla="*/ 692 w 992"/>
                <a:gd name="T11" fmla="*/ 247 h 904"/>
                <a:gd name="T12" fmla="*/ 666 w 992"/>
                <a:gd name="T13" fmla="*/ 301 h 904"/>
                <a:gd name="T14" fmla="*/ 635 w 992"/>
                <a:gd name="T15" fmla="*/ 354 h 904"/>
                <a:gd name="T16" fmla="*/ 600 w 992"/>
                <a:gd name="T17" fmla="*/ 404 h 904"/>
                <a:gd name="T18" fmla="*/ 560 w 992"/>
                <a:gd name="T19" fmla="*/ 449 h 904"/>
                <a:gd name="T20" fmla="*/ 516 w 992"/>
                <a:gd name="T21" fmla="*/ 492 h 904"/>
                <a:gd name="T22" fmla="*/ 469 w 992"/>
                <a:gd name="T23" fmla="*/ 529 h 904"/>
                <a:gd name="T24" fmla="*/ 419 w 992"/>
                <a:gd name="T25" fmla="*/ 562 h 904"/>
                <a:gd name="T26" fmla="*/ 364 w 992"/>
                <a:gd name="T27" fmla="*/ 592 h 904"/>
                <a:gd name="T28" fmla="*/ 308 w 992"/>
                <a:gd name="T29" fmla="*/ 615 h 904"/>
                <a:gd name="T30" fmla="*/ 249 w 992"/>
                <a:gd name="T31" fmla="*/ 633 h 904"/>
                <a:gd name="T32" fmla="*/ 188 w 992"/>
                <a:gd name="T33" fmla="*/ 646 h 904"/>
                <a:gd name="T34" fmla="*/ 124 w 992"/>
                <a:gd name="T35" fmla="*/ 654 h 904"/>
                <a:gd name="T36" fmla="*/ 140 w 992"/>
                <a:gd name="T37" fmla="*/ 904 h 904"/>
                <a:gd name="T38" fmla="*/ 183 w 992"/>
                <a:gd name="T39" fmla="*/ 900 h 904"/>
                <a:gd name="T40" fmla="*/ 268 w 992"/>
                <a:gd name="T41" fmla="*/ 886 h 904"/>
                <a:gd name="T42" fmla="*/ 351 w 992"/>
                <a:gd name="T43" fmla="*/ 865 h 904"/>
                <a:gd name="T44" fmla="*/ 430 w 992"/>
                <a:gd name="T45" fmla="*/ 837 h 904"/>
                <a:gd name="T46" fmla="*/ 505 w 992"/>
                <a:gd name="T47" fmla="*/ 800 h 904"/>
                <a:gd name="T48" fmla="*/ 577 w 992"/>
                <a:gd name="T49" fmla="*/ 759 h 904"/>
                <a:gd name="T50" fmla="*/ 644 w 992"/>
                <a:gd name="T51" fmla="*/ 711 h 904"/>
                <a:gd name="T52" fmla="*/ 706 w 992"/>
                <a:gd name="T53" fmla="*/ 656 h 904"/>
                <a:gd name="T54" fmla="*/ 763 w 992"/>
                <a:gd name="T55" fmla="*/ 598 h 904"/>
                <a:gd name="T56" fmla="*/ 815 w 992"/>
                <a:gd name="T57" fmla="*/ 533 h 904"/>
                <a:gd name="T58" fmla="*/ 862 w 992"/>
                <a:gd name="T59" fmla="*/ 464 h 904"/>
                <a:gd name="T60" fmla="*/ 901 w 992"/>
                <a:gd name="T61" fmla="*/ 392 h 904"/>
                <a:gd name="T62" fmla="*/ 935 w 992"/>
                <a:gd name="T63" fmla="*/ 314 h 904"/>
                <a:gd name="T64" fmla="*/ 960 w 992"/>
                <a:gd name="T65" fmla="*/ 234 h 904"/>
                <a:gd name="T66" fmla="*/ 979 w 992"/>
                <a:gd name="T67" fmla="*/ 151 h 904"/>
                <a:gd name="T68" fmla="*/ 990 w 992"/>
                <a:gd name="T69" fmla="*/ 65 h 904"/>
                <a:gd name="T70" fmla="*/ 992 w 992"/>
                <a:gd name="T71" fmla="*/ 21 h 9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92"/>
                <a:gd name="T109" fmla="*/ 0 h 904"/>
                <a:gd name="T110" fmla="*/ 992 w 992"/>
                <a:gd name="T111" fmla="*/ 904 h 9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92" h="904">
                  <a:moveTo>
                    <a:pt x="992" y="21"/>
                  </a:moveTo>
                  <a:lnTo>
                    <a:pt x="858" y="146"/>
                  </a:lnTo>
                  <a:lnTo>
                    <a:pt x="741" y="0"/>
                  </a:lnTo>
                  <a:lnTo>
                    <a:pt x="740" y="33"/>
                  </a:lnTo>
                  <a:lnTo>
                    <a:pt x="737" y="65"/>
                  </a:lnTo>
                  <a:lnTo>
                    <a:pt x="734" y="96"/>
                  </a:lnTo>
                  <a:lnTo>
                    <a:pt x="728" y="127"/>
                  </a:lnTo>
                  <a:lnTo>
                    <a:pt x="721" y="159"/>
                  </a:lnTo>
                  <a:lnTo>
                    <a:pt x="713" y="188"/>
                  </a:lnTo>
                  <a:lnTo>
                    <a:pt x="702" y="217"/>
                  </a:lnTo>
                  <a:lnTo>
                    <a:pt x="692" y="247"/>
                  </a:lnTo>
                  <a:lnTo>
                    <a:pt x="679" y="274"/>
                  </a:lnTo>
                  <a:lnTo>
                    <a:pt x="666" y="301"/>
                  </a:lnTo>
                  <a:lnTo>
                    <a:pt x="651" y="328"/>
                  </a:lnTo>
                  <a:lnTo>
                    <a:pt x="635" y="354"/>
                  </a:lnTo>
                  <a:lnTo>
                    <a:pt x="618" y="379"/>
                  </a:lnTo>
                  <a:lnTo>
                    <a:pt x="600" y="404"/>
                  </a:lnTo>
                  <a:lnTo>
                    <a:pt x="581" y="427"/>
                  </a:lnTo>
                  <a:lnTo>
                    <a:pt x="560" y="449"/>
                  </a:lnTo>
                  <a:lnTo>
                    <a:pt x="539" y="471"/>
                  </a:lnTo>
                  <a:lnTo>
                    <a:pt x="516" y="492"/>
                  </a:lnTo>
                  <a:lnTo>
                    <a:pt x="494" y="510"/>
                  </a:lnTo>
                  <a:lnTo>
                    <a:pt x="469" y="529"/>
                  </a:lnTo>
                  <a:lnTo>
                    <a:pt x="444" y="546"/>
                  </a:lnTo>
                  <a:lnTo>
                    <a:pt x="419" y="562"/>
                  </a:lnTo>
                  <a:lnTo>
                    <a:pt x="391" y="577"/>
                  </a:lnTo>
                  <a:lnTo>
                    <a:pt x="364" y="592"/>
                  </a:lnTo>
                  <a:lnTo>
                    <a:pt x="337" y="603"/>
                  </a:lnTo>
                  <a:lnTo>
                    <a:pt x="308" y="615"/>
                  </a:lnTo>
                  <a:lnTo>
                    <a:pt x="278" y="625"/>
                  </a:lnTo>
                  <a:lnTo>
                    <a:pt x="249" y="633"/>
                  </a:lnTo>
                  <a:lnTo>
                    <a:pt x="219" y="641"/>
                  </a:lnTo>
                  <a:lnTo>
                    <a:pt x="188" y="646"/>
                  </a:lnTo>
                  <a:lnTo>
                    <a:pt x="155" y="651"/>
                  </a:lnTo>
                  <a:lnTo>
                    <a:pt x="124" y="654"/>
                  </a:lnTo>
                  <a:lnTo>
                    <a:pt x="0" y="782"/>
                  </a:lnTo>
                  <a:lnTo>
                    <a:pt x="140" y="904"/>
                  </a:lnTo>
                  <a:lnTo>
                    <a:pt x="183" y="900"/>
                  </a:lnTo>
                  <a:lnTo>
                    <a:pt x="225" y="894"/>
                  </a:lnTo>
                  <a:lnTo>
                    <a:pt x="268" y="886"/>
                  </a:lnTo>
                  <a:lnTo>
                    <a:pt x="310" y="877"/>
                  </a:lnTo>
                  <a:lnTo>
                    <a:pt x="351" y="865"/>
                  </a:lnTo>
                  <a:lnTo>
                    <a:pt x="390" y="852"/>
                  </a:lnTo>
                  <a:lnTo>
                    <a:pt x="430" y="837"/>
                  </a:lnTo>
                  <a:lnTo>
                    <a:pt x="468" y="820"/>
                  </a:lnTo>
                  <a:lnTo>
                    <a:pt x="505" y="800"/>
                  </a:lnTo>
                  <a:lnTo>
                    <a:pt x="542" y="781"/>
                  </a:lnTo>
                  <a:lnTo>
                    <a:pt x="577" y="759"/>
                  </a:lnTo>
                  <a:lnTo>
                    <a:pt x="610" y="735"/>
                  </a:lnTo>
                  <a:lnTo>
                    <a:pt x="644" y="711"/>
                  </a:lnTo>
                  <a:lnTo>
                    <a:pt x="675" y="685"/>
                  </a:lnTo>
                  <a:lnTo>
                    <a:pt x="706" y="656"/>
                  </a:lnTo>
                  <a:lnTo>
                    <a:pt x="736" y="628"/>
                  </a:lnTo>
                  <a:lnTo>
                    <a:pt x="763" y="598"/>
                  </a:lnTo>
                  <a:lnTo>
                    <a:pt x="791" y="566"/>
                  </a:lnTo>
                  <a:lnTo>
                    <a:pt x="815" y="533"/>
                  </a:lnTo>
                  <a:lnTo>
                    <a:pt x="840" y="499"/>
                  </a:lnTo>
                  <a:lnTo>
                    <a:pt x="862" y="464"/>
                  </a:lnTo>
                  <a:lnTo>
                    <a:pt x="883" y="428"/>
                  </a:lnTo>
                  <a:lnTo>
                    <a:pt x="901" y="392"/>
                  </a:lnTo>
                  <a:lnTo>
                    <a:pt x="919" y="353"/>
                  </a:lnTo>
                  <a:lnTo>
                    <a:pt x="935" y="314"/>
                  </a:lnTo>
                  <a:lnTo>
                    <a:pt x="949" y="275"/>
                  </a:lnTo>
                  <a:lnTo>
                    <a:pt x="960" y="234"/>
                  </a:lnTo>
                  <a:lnTo>
                    <a:pt x="971" y="194"/>
                  </a:lnTo>
                  <a:lnTo>
                    <a:pt x="979" y="151"/>
                  </a:lnTo>
                  <a:lnTo>
                    <a:pt x="985" y="108"/>
                  </a:lnTo>
                  <a:lnTo>
                    <a:pt x="990" y="65"/>
                  </a:lnTo>
                  <a:lnTo>
                    <a:pt x="992" y="2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noProof="1"/>
            </a:p>
          </p:txBody>
        </p:sp>
      </p:grpSp>
      <p:grpSp>
        <p:nvGrpSpPr>
          <p:cNvPr id="5" name="Gruppe 28"/>
          <p:cNvGrpSpPr>
            <a:grpSpLocks/>
          </p:cNvGrpSpPr>
          <p:nvPr/>
        </p:nvGrpSpPr>
        <p:grpSpPr bwMode="auto">
          <a:xfrm>
            <a:off x="5980113" y="1892300"/>
            <a:ext cx="2516187" cy="776288"/>
            <a:chOff x="6019006" y="1485900"/>
            <a:chExt cx="2515394" cy="775494"/>
          </a:xfrm>
        </p:grpSpPr>
        <p:cxnSp>
          <p:nvCxnSpPr>
            <p:cNvPr id="21" name="Lige forbindelse 20"/>
            <p:cNvCxnSpPr/>
            <p:nvPr/>
          </p:nvCxnSpPr>
          <p:spPr>
            <a:xfrm rot="5400000" flipH="1" flipV="1">
              <a:off x="5638396" y="1879197"/>
              <a:ext cx="762807" cy="1586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ge forbindelse 23"/>
            <p:cNvCxnSpPr/>
            <p:nvPr/>
          </p:nvCxnSpPr>
          <p:spPr>
            <a:xfrm>
              <a:off x="6020592" y="1485900"/>
              <a:ext cx="2513808" cy="1586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e 55"/>
          <p:cNvGrpSpPr>
            <a:grpSpLocks/>
          </p:cNvGrpSpPr>
          <p:nvPr/>
        </p:nvGrpSpPr>
        <p:grpSpPr bwMode="auto">
          <a:xfrm flipH="1">
            <a:off x="1054100" y="1892300"/>
            <a:ext cx="2284413" cy="776288"/>
            <a:chOff x="6019006" y="1485900"/>
            <a:chExt cx="2515394" cy="775494"/>
          </a:xfrm>
        </p:grpSpPr>
        <p:cxnSp>
          <p:nvCxnSpPr>
            <p:cNvPr id="57" name="Lige forbindelse 56"/>
            <p:cNvCxnSpPr/>
            <p:nvPr/>
          </p:nvCxnSpPr>
          <p:spPr>
            <a:xfrm rot="5400000" flipH="1" flipV="1">
              <a:off x="5637603" y="1879991"/>
              <a:ext cx="762807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/>
            <p:cNvCxnSpPr/>
            <p:nvPr/>
          </p:nvCxnSpPr>
          <p:spPr>
            <a:xfrm>
              <a:off x="6019006" y="1485900"/>
              <a:ext cx="2515394" cy="1586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e 63"/>
          <p:cNvGrpSpPr>
            <a:grpSpLocks/>
          </p:cNvGrpSpPr>
          <p:nvPr/>
        </p:nvGrpSpPr>
        <p:grpSpPr bwMode="auto">
          <a:xfrm flipV="1">
            <a:off x="5916613" y="5411788"/>
            <a:ext cx="2516187" cy="773112"/>
            <a:chOff x="6019006" y="1485900"/>
            <a:chExt cx="2515394" cy="775494"/>
          </a:xfrm>
        </p:grpSpPr>
        <p:cxnSp>
          <p:nvCxnSpPr>
            <p:cNvPr id="65" name="Lige forbindelse 64"/>
            <p:cNvCxnSpPr/>
            <p:nvPr/>
          </p:nvCxnSpPr>
          <p:spPr>
            <a:xfrm rot="5400000" flipH="1" flipV="1">
              <a:off x="5638422" y="1879224"/>
              <a:ext cx="762755" cy="1586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ge forbindelse 65"/>
            <p:cNvCxnSpPr/>
            <p:nvPr/>
          </p:nvCxnSpPr>
          <p:spPr>
            <a:xfrm>
              <a:off x="6020592" y="1485900"/>
              <a:ext cx="2513808" cy="1592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e 71"/>
          <p:cNvGrpSpPr>
            <a:grpSpLocks/>
          </p:cNvGrpSpPr>
          <p:nvPr/>
        </p:nvGrpSpPr>
        <p:grpSpPr bwMode="auto">
          <a:xfrm flipH="1" flipV="1">
            <a:off x="990600" y="5411788"/>
            <a:ext cx="2284413" cy="773112"/>
            <a:chOff x="6019006" y="1485900"/>
            <a:chExt cx="2515394" cy="775494"/>
          </a:xfrm>
        </p:grpSpPr>
        <p:cxnSp>
          <p:nvCxnSpPr>
            <p:cNvPr id="73" name="Lige forbindelse 72"/>
            <p:cNvCxnSpPr/>
            <p:nvPr/>
          </p:nvCxnSpPr>
          <p:spPr>
            <a:xfrm rot="5400000" flipH="1" flipV="1">
              <a:off x="5637629" y="1880017"/>
              <a:ext cx="762755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Lige forbindelse 73"/>
            <p:cNvCxnSpPr/>
            <p:nvPr/>
          </p:nvCxnSpPr>
          <p:spPr>
            <a:xfrm>
              <a:off x="6019006" y="1485900"/>
              <a:ext cx="2515394" cy="1592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e 115"/>
          <p:cNvGrpSpPr>
            <a:grpSpLocks/>
          </p:cNvGrpSpPr>
          <p:nvPr/>
        </p:nvGrpSpPr>
        <p:grpSpPr bwMode="auto">
          <a:xfrm>
            <a:off x="5757863" y="2298700"/>
            <a:ext cx="439737" cy="439738"/>
            <a:chOff x="3319461" y="2082178"/>
            <a:chExt cx="1519571" cy="1519569"/>
          </a:xfrm>
        </p:grpSpPr>
        <p:sp>
          <p:nvSpPr>
            <p:cNvPr id="112" name="Ellipse 111"/>
            <p:cNvSpPr/>
            <p:nvPr/>
          </p:nvSpPr>
          <p:spPr bwMode="auto">
            <a:xfrm>
              <a:off x="3319461" y="2082178"/>
              <a:ext cx="1519571" cy="1519569"/>
            </a:xfrm>
            <a:prstGeom prst="ellipse">
              <a:avLst/>
            </a:prstGeom>
            <a:gradFill flip="none" rotWithShape="1">
              <a:gsLst>
                <a:gs pos="0">
                  <a:srgbClr val="99FF33"/>
                </a:gs>
                <a:gs pos="100000">
                  <a:srgbClr val="007E39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noProof="1"/>
            </a:p>
          </p:txBody>
        </p:sp>
        <p:sp>
          <p:nvSpPr>
            <p:cNvPr id="115" name="Ellipse 114"/>
            <p:cNvSpPr/>
            <p:nvPr/>
          </p:nvSpPr>
          <p:spPr bwMode="auto">
            <a:xfrm>
              <a:off x="3440149" y="2115093"/>
              <a:ext cx="1261739" cy="932586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alpha val="0"/>
                  </a:srgbClr>
                </a:gs>
                <a:gs pos="100000">
                  <a:sysClr val="window" lastClr="FFFFFF">
                    <a:alpha val="77000"/>
                  </a:sys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5" name="Gruppe 116"/>
          <p:cNvGrpSpPr>
            <a:grpSpLocks/>
          </p:cNvGrpSpPr>
          <p:nvPr/>
        </p:nvGrpSpPr>
        <p:grpSpPr bwMode="auto">
          <a:xfrm>
            <a:off x="3116263" y="2298700"/>
            <a:ext cx="439737" cy="439738"/>
            <a:chOff x="3319461" y="2082178"/>
            <a:chExt cx="1519571" cy="1519569"/>
          </a:xfrm>
        </p:grpSpPr>
        <p:sp>
          <p:nvSpPr>
            <p:cNvPr id="118" name="Ellipse 117"/>
            <p:cNvSpPr/>
            <p:nvPr/>
          </p:nvSpPr>
          <p:spPr bwMode="auto">
            <a:xfrm>
              <a:off x="3319461" y="2082178"/>
              <a:ext cx="1519571" cy="1519569"/>
            </a:xfrm>
            <a:prstGeom prst="ellipse">
              <a:avLst/>
            </a:prstGeom>
            <a:gradFill flip="none" rotWithShape="1">
              <a:gsLst>
                <a:gs pos="0">
                  <a:srgbClr val="99FF33"/>
                </a:gs>
                <a:gs pos="100000">
                  <a:srgbClr val="007E39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noProof="1"/>
            </a:p>
          </p:txBody>
        </p:sp>
        <p:sp>
          <p:nvSpPr>
            <p:cNvPr id="119" name="Ellipse 118"/>
            <p:cNvSpPr/>
            <p:nvPr/>
          </p:nvSpPr>
          <p:spPr bwMode="auto">
            <a:xfrm>
              <a:off x="3440149" y="2115093"/>
              <a:ext cx="1261739" cy="932586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alpha val="0"/>
                  </a:srgbClr>
                </a:gs>
                <a:gs pos="100000">
                  <a:sysClr val="window" lastClr="FFFFFF">
                    <a:alpha val="77000"/>
                  </a:sys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6" name="Gruppe 119"/>
          <p:cNvGrpSpPr>
            <a:grpSpLocks/>
          </p:cNvGrpSpPr>
          <p:nvPr/>
        </p:nvGrpSpPr>
        <p:grpSpPr bwMode="auto">
          <a:xfrm>
            <a:off x="5757863" y="5168900"/>
            <a:ext cx="439737" cy="439738"/>
            <a:chOff x="3319461" y="2082178"/>
            <a:chExt cx="1519571" cy="1519569"/>
          </a:xfrm>
        </p:grpSpPr>
        <p:sp>
          <p:nvSpPr>
            <p:cNvPr id="121" name="Ellipse 120"/>
            <p:cNvSpPr/>
            <p:nvPr/>
          </p:nvSpPr>
          <p:spPr bwMode="auto">
            <a:xfrm>
              <a:off x="3319461" y="2082178"/>
              <a:ext cx="1519571" cy="1519569"/>
            </a:xfrm>
            <a:prstGeom prst="ellipse">
              <a:avLst/>
            </a:prstGeom>
            <a:gradFill flip="none" rotWithShape="1">
              <a:gsLst>
                <a:gs pos="0">
                  <a:srgbClr val="99FF33"/>
                </a:gs>
                <a:gs pos="100000">
                  <a:srgbClr val="007E39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noProof="1"/>
            </a:p>
          </p:txBody>
        </p:sp>
        <p:sp>
          <p:nvSpPr>
            <p:cNvPr id="122" name="Ellipse 121"/>
            <p:cNvSpPr/>
            <p:nvPr/>
          </p:nvSpPr>
          <p:spPr bwMode="auto">
            <a:xfrm>
              <a:off x="3440149" y="2115093"/>
              <a:ext cx="1261739" cy="932586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alpha val="0"/>
                  </a:srgbClr>
                </a:gs>
                <a:gs pos="100000">
                  <a:sysClr val="window" lastClr="FFFFFF">
                    <a:alpha val="77000"/>
                  </a:sys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7" name="Gruppe 122"/>
          <p:cNvGrpSpPr>
            <a:grpSpLocks/>
          </p:cNvGrpSpPr>
          <p:nvPr/>
        </p:nvGrpSpPr>
        <p:grpSpPr bwMode="auto">
          <a:xfrm>
            <a:off x="3116263" y="5168900"/>
            <a:ext cx="439737" cy="439738"/>
            <a:chOff x="3319461" y="2082178"/>
            <a:chExt cx="1519571" cy="1519569"/>
          </a:xfrm>
        </p:grpSpPr>
        <p:sp>
          <p:nvSpPr>
            <p:cNvPr id="124" name="Ellipse 123"/>
            <p:cNvSpPr/>
            <p:nvPr/>
          </p:nvSpPr>
          <p:spPr bwMode="auto">
            <a:xfrm>
              <a:off x="3319461" y="2082178"/>
              <a:ext cx="1519571" cy="1519569"/>
            </a:xfrm>
            <a:prstGeom prst="ellipse">
              <a:avLst/>
            </a:prstGeom>
            <a:gradFill flip="none" rotWithShape="1">
              <a:gsLst>
                <a:gs pos="0">
                  <a:srgbClr val="99FF33"/>
                </a:gs>
                <a:gs pos="100000">
                  <a:srgbClr val="007E39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noProof="1"/>
            </a:p>
          </p:txBody>
        </p:sp>
        <p:sp>
          <p:nvSpPr>
            <p:cNvPr id="125" name="Ellipse 124"/>
            <p:cNvSpPr/>
            <p:nvPr/>
          </p:nvSpPr>
          <p:spPr bwMode="auto">
            <a:xfrm>
              <a:off x="3440149" y="2115093"/>
              <a:ext cx="1261739" cy="932586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alpha val="0"/>
                  </a:srgbClr>
                </a:gs>
                <a:gs pos="100000">
                  <a:sysClr val="window" lastClr="FFFFFF">
                    <a:alpha val="77000"/>
                  </a:sys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12305" name="Tekstboks 32"/>
          <p:cNvSpPr txBox="1">
            <a:spLocks noChangeArrowheads="1"/>
          </p:cNvSpPr>
          <p:nvPr/>
        </p:nvSpPr>
        <p:spPr bwMode="auto">
          <a:xfrm>
            <a:off x="1325563" y="6211888"/>
            <a:ext cx="1949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 smtClean="0">
                <a:solidFill>
                  <a:srgbClr val="007E39"/>
                </a:solidFill>
                <a:latin typeface="Calibri" pitchFamily="34" charset="0"/>
              </a:rPr>
              <a:t>PROCESSES REDESIGN</a:t>
            </a:r>
            <a:endParaRPr lang="da-DK" altLang="pl-PL" sz="1400" dirty="0">
              <a:solidFill>
                <a:srgbClr val="007E39"/>
              </a:solidFill>
              <a:latin typeface="Calibri" pitchFamily="34" charset="0"/>
            </a:endParaRPr>
          </a:p>
        </p:txBody>
      </p:sp>
      <p:sp>
        <p:nvSpPr>
          <p:cNvPr id="12306" name="Tekstboks 32"/>
          <p:cNvSpPr txBox="1">
            <a:spLocks noChangeArrowheads="1"/>
          </p:cNvSpPr>
          <p:nvPr/>
        </p:nvSpPr>
        <p:spPr bwMode="auto">
          <a:xfrm>
            <a:off x="4895269" y="1576388"/>
            <a:ext cx="3156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pl-PL" altLang="pl-PL" sz="1400" dirty="0" smtClean="0">
                <a:solidFill>
                  <a:srgbClr val="007E39"/>
                </a:solidFill>
                <a:latin typeface="Calibri" pitchFamily="34" charset="0"/>
              </a:rPr>
              <a:t>INFRASTRUCTURE</a:t>
            </a:r>
            <a:endParaRPr lang="da-DK" altLang="pl-PL" sz="1400" dirty="0">
              <a:solidFill>
                <a:srgbClr val="007E39"/>
              </a:solidFill>
              <a:latin typeface="Calibri" pitchFamily="34" charset="0"/>
            </a:endParaRPr>
          </a:p>
        </p:txBody>
      </p:sp>
      <p:sp>
        <p:nvSpPr>
          <p:cNvPr id="12307" name="Tekstboks 32"/>
          <p:cNvSpPr txBox="1">
            <a:spLocks noChangeArrowheads="1"/>
          </p:cNvSpPr>
          <p:nvPr/>
        </p:nvSpPr>
        <p:spPr bwMode="auto">
          <a:xfrm>
            <a:off x="5897943" y="6186488"/>
            <a:ext cx="21538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pl-PL" altLang="pl-PL" sz="1400" dirty="0" smtClean="0">
                <a:solidFill>
                  <a:srgbClr val="007E39"/>
                </a:solidFill>
                <a:latin typeface="Calibri" pitchFamily="34" charset="0"/>
              </a:rPr>
              <a:t>ALTERNATIVE  SOURCES</a:t>
            </a:r>
            <a:endParaRPr lang="da-DK" altLang="pl-PL" sz="1400" dirty="0">
              <a:solidFill>
                <a:srgbClr val="007E39"/>
              </a:solidFill>
              <a:latin typeface="Calibri" pitchFamily="34" charset="0"/>
            </a:endParaRPr>
          </a:p>
        </p:txBody>
      </p:sp>
      <p:grpSp>
        <p:nvGrpSpPr>
          <p:cNvPr id="18" name="Gruppe 152"/>
          <p:cNvGrpSpPr>
            <a:grpSpLocks/>
          </p:cNvGrpSpPr>
          <p:nvPr/>
        </p:nvGrpSpPr>
        <p:grpSpPr bwMode="auto">
          <a:xfrm>
            <a:off x="8066088" y="5715000"/>
            <a:ext cx="493712" cy="784225"/>
            <a:chOff x="8459571" y="1088280"/>
            <a:chExt cx="2636979" cy="4178410"/>
          </a:xfrm>
        </p:grpSpPr>
        <p:grpSp>
          <p:nvGrpSpPr>
            <p:cNvPr id="19" name="Gruppe 134"/>
            <p:cNvGrpSpPr/>
            <p:nvPr/>
          </p:nvGrpSpPr>
          <p:grpSpPr>
            <a:xfrm>
              <a:off x="8459571" y="1088280"/>
              <a:ext cx="2636979" cy="4178410"/>
              <a:chOff x="3160713" y="1450975"/>
              <a:chExt cx="2403475" cy="38084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Freeform 6"/>
              <p:cNvSpPr>
                <a:spLocks/>
              </p:cNvSpPr>
              <p:nvPr/>
            </p:nvSpPr>
            <p:spPr bwMode="auto">
              <a:xfrm>
                <a:off x="3160713" y="1450975"/>
                <a:ext cx="2403475" cy="2803525"/>
              </a:xfrm>
              <a:custGeom>
                <a:avLst/>
                <a:gdLst/>
                <a:ahLst/>
                <a:cxnLst>
                  <a:cxn ang="0">
                    <a:pos x="759" y="0"/>
                  </a:cxn>
                  <a:cxn ang="0">
                    <a:pos x="603" y="17"/>
                  </a:cxn>
                  <a:cxn ang="0">
                    <a:pos x="464" y="60"/>
                  </a:cxn>
                  <a:cxn ang="0">
                    <a:pos x="334" y="130"/>
                  </a:cxn>
                  <a:cxn ang="0">
                    <a:pos x="221" y="225"/>
                  </a:cxn>
                  <a:cxn ang="0">
                    <a:pos x="130" y="334"/>
                  </a:cxn>
                  <a:cxn ang="0">
                    <a:pos x="61" y="464"/>
                  </a:cxn>
                  <a:cxn ang="0">
                    <a:pos x="17" y="607"/>
                  </a:cxn>
                  <a:cxn ang="0">
                    <a:pos x="0" y="759"/>
                  </a:cxn>
                  <a:cxn ang="0">
                    <a:pos x="4" y="820"/>
                  </a:cxn>
                  <a:cxn ang="0">
                    <a:pos x="26" y="933"/>
                  </a:cxn>
                  <a:cxn ang="0">
                    <a:pos x="61" y="1028"/>
                  </a:cxn>
                  <a:cxn ang="0">
                    <a:pos x="108" y="1111"/>
                  </a:cxn>
                  <a:cxn ang="0">
                    <a:pos x="182" y="1210"/>
                  </a:cxn>
                  <a:cxn ang="0">
                    <a:pos x="264" y="1288"/>
                  </a:cxn>
                  <a:cxn ang="0">
                    <a:pos x="312" y="1332"/>
                  </a:cxn>
                  <a:cxn ang="0">
                    <a:pos x="399" y="1423"/>
                  </a:cxn>
                  <a:cxn ang="0">
                    <a:pos x="464" y="1523"/>
                  </a:cxn>
                  <a:cxn ang="0">
                    <a:pos x="499" y="1618"/>
                  </a:cxn>
                  <a:cxn ang="0">
                    <a:pos x="503" y="1657"/>
                  </a:cxn>
                  <a:cxn ang="0">
                    <a:pos x="516" y="1766"/>
                  </a:cxn>
                  <a:cxn ang="0">
                    <a:pos x="1046" y="1766"/>
                  </a:cxn>
                  <a:cxn ang="0">
                    <a:pos x="1059" y="1649"/>
                  </a:cxn>
                  <a:cxn ang="0">
                    <a:pos x="1063" y="1605"/>
                  </a:cxn>
                  <a:cxn ang="0">
                    <a:pos x="1098" y="1510"/>
                  </a:cxn>
                  <a:cxn ang="0">
                    <a:pos x="1158" y="1401"/>
                  </a:cxn>
                  <a:cxn ang="0">
                    <a:pos x="1241" y="1306"/>
                  </a:cxn>
                  <a:cxn ang="0">
                    <a:pos x="1289" y="1262"/>
                  </a:cxn>
                  <a:cxn ang="0">
                    <a:pos x="1362" y="1184"/>
                  </a:cxn>
                  <a:cxn ang="0">
                    <a:pos x="1445" y="1054"/>
                  </a:cxn>
                  <a:cxn ang="0">
                    <a:pos x="1480" y="967"/>
                  </a:cxn>
                  <a:cxn ang="0">
                    <a:pos x="1506" y="872"/>
                  </a:cxn>
                  <a:cxn ang="0">
                    <a:pos x="1514" y="759"/>
                  </a:cxn>
                  <a:cxn ang="0">
                    <a:pos x="1510" y="681"/>
                  </a:cxn>
                  <a:cxn ang="0">
                    <a:pos x="1480" y="533"/>
                  </a:cxn>
                  <a:cxn ang="0">
                    <a:pos x="1423" y="399"/>
                  </a:cxn>
                  <a:cxn ang="0">
                    <a:pos x="1341" y="277"/>
                  </a:cxn>
                  <a:cxn ang="0">
                    <a:pos x="1241" y="173"/>
                  </a:cxn>
                  <a:cxn ang="0">
                    <a:pos x="1119" y="91"/>
                  </a:cxn>
                  <a:cxn ang="0">
                    <a:pos x="985" y="34"/>
                  </a:cxn>
                  <a:cxn ang="0">
                    <a:pos x="833" y="4"/>
                  </a:cxn>
                  <a:cxn ang="0">
                    <a:pos x="759" y="0"/>
                  </a:cxn>
                </a:cxnLst>
                <a:rect l="0" t="0" r="r" b="b"/>
                <a:pathLst>
                  <a:path w="1514" h="1766">
                    <a:moveTo>
                      <a:pt x="759" y="0"/>
                    </a:moveTo>
                    <a:lnTo>
                      <a:pt x="759" y="0"/>
                    </a:lnTo>
                    <a:lnTo>
                      <a:pt x="681" y="4"/>
                    </a:lnTo>
                    <a:lnTo>
                      <a:pt x="603" y="17"/>
                    </a:lnTo>
                    <a:lnTo>
                      <a:pt x="534" y="34"/>
                    </a:lnTo>
                    <a:lnTo>
                      <a:pt x="464" y="60"/>
                    </a:lnTo>
                    <a:lnTo>
                      <a:pt x="395" y="91"/>
                    </a:lnTo>
                    <a:lnTo>
                      <a:pt x="334" y="130"/>
                    </a:lnTo>
                    <a:lnTo>
                      <a:pt x="277" y="173"/>
                    </a:lnTo>
                    <a:lnTo>
                      <a:pt x="221" y="225"/>
                    </a:lnTo>
                    <a:lnTo>
                      <a:pt x="173" y="277"/>
                    </a:lnTo>
                    <a:lnTo>
                      <a:pt x="130" y="334"/>
                    </a:lnTo>
                    <a:lnTo>
                      <a:pt x="91" y="399"/>
                    </a:lnTo>
                    <a:lnTo>
                      <a:pt x="61" y="464"/>
                    </a:lnTo>
                    <a:lnTo>
                      <a:pt x="34" y="533"/>
                    </a:lnTo>
                    <a:lnTo>
                      <a:pt x="17" y="607"/>
                    </a:lnTo>
                    <a:lnTo>
                      <a:pt x="4" y="681"/>
                    </a:lnTo>
                    <a:lnTo>
                      <a:pt x="0" y="759"/>
                    </a:lnTo>
                    <a:lnTo>
                      <a:pt x="0" y="759"/>
                    </a:lnTo>
                    <a:lnTo>
                      <a:pt x="4" y="820"/>
                    </a:lnTo>
                    <a:lnTo>
                      <a:pt x="13" y="876"/>
                    </a:lnTo>
                    <a:lnTo>
                      <a:pt x="26" y="933"/>
                    </a:lnTo>
                    <a:lnTo>
                      <a:pt x="43" y="980"/>
                    </a:lnTo>
                    <a:lnTo>
                      <a:pt x="61" y="1028"/>
                    </a:lnTo>
                    <a:lnTo>
                      <a:pt x="82" y="1071"/>
                    </a:lnTo>
                    <a:lnTo>
                      <a:pt x="108" y="1111"/>
                    </a:lnTo>
                    <a:lnTo>
                      <a:pt x="130" y="1150"/>
                    </a:lnTo>
                    <a:lnTo>
                      <a:pt x="182" y="1210"/>
                    </a:lnTo>
                    <a:lnTo>
                      <a:pt x="221" y="1254"/>
                    </a:lnTo>
                    <a:lnTo>
                      <a:pt x="264" y="1288"/>
                    </a:lnTo>
                    <a:lnTo>
                      <a:pt x="264" y="1288"/>
                    </a:lnTo>
                    <a:lnTo>
                      <a:pt x="312" y="1332"/>
                    </a:lnTo>
                    <a:lnTo>
                      <a:pt x="356" y="1375"/>
                    </a:lnTo>
                    <a:lnTo>
                      <a:pt x="399" y="1423"/>
                    </a:lnTo>
                    <a:lnTo>
                      <a:pt x="434" y="1475"/>
                    </a:lnTo>
                    <a:lnTo>
                      <a:pt x="464" y="1523"/>
                    </a:lnTo>
                    <a:lnTo>
                      <a:pt x="486" y="1570"/>
                    </a:lnTo>
                    <a:lnTo>
                      <a:pt x="499" y="1618"/>
                    </a:lnTo>
                    <a:lnTo>
                      <a:pt x="503" y="1657"/>
                    </a:lnTo>
                    <a:lnTo>
                      <a:pt x="503" y="1657"/>
                    </a:lnTo>
                    <a:lnTo>
                      <a:pt x="507" y="1718"/>
                    </a:lnTo>
                    <a:lnTo>
                      <a:pt x="516" y="1766"/>
                    </a:lnTo>
                    <a:lnTo>
                      <a:pt x="1046" y="1766"/>
                    </a:lnTo>
                    <a:lnTo>
                      <a:pt x="1046" y="1766"/>
                    </a:lnTo>
                    <a:lnTo>
                      <a:pt x="1054" y="1714"/>
                    </a:lnTo>
                    <a:lnTo>
                      <a:pt x="1059" y="1649"/>
                    </a:lnTo>
                    <a:lnTo>
                      <a:pt x="1059" y="1649"/>
                    </a:lnTo>
                    <a:lnTo>
                      <a:pt x="1063" y="1605"/>
                    </a:lnTo>
                    <a:lnTo>
                      <a:pt x="1076" y="1557"/>
                    </a:lnTo>
                    <a:lnTo>
                      <a:pt x="1098" y="1510"/>
                    </a:lnTo>
                    <a:lnTo>
                      <a:pt x="1124" y="1453"/>
                    </a:lnTo>
                    <a:lnTo>
                      <a:pt x="1158" y="1401"/>
                    </a:lnTo>
                    <a:lnTo>
                      <a:pt x="1197" y="1354"/>
                    </a:lnTo>
                    <a:lnTo>
                      <a:pt x="1241" y="1306"/>
                    </a:lnTo>
                    <a:lnTo>
                      <a:pt x="1289" y="1262"/>
                    </a:lnTo>
                    <a:lnTo>
                      <a:pt x="1289" y="1262"/>
                    </a:lnTo>
                    <a:lnTo>
                      <a:pt x="1323" y="1228"/>
                    </a:lnTo>
                    <a:lnTo>
                      <a:pt x="1362" y="1184"/>
                    </a:lnTo>
                    <a:lnTo>
                      <a:pt x="1401" y="1128"/>
                    </a:lnTo>
                    <a:lnTo>
                      <a:pt x="1445" y="1054"/>
                    </a:lnTo>
                    <a:lnTo>
                      <a:pt x="1462" y="1015"/>
                    </a:lnTo>
                    <a:lnTo>
                      <a:pt x="1480" y="967"/>
                    </a:lnTo>
                    <a:lnTo>
                      <a:pt x="1493" y="920"/>
                    </a:lnTo>
                    <a:lnTo>
                      <a:pt x="1506" y="872"/>
                    </a:lnTo>
                    <a:lnTo>
                      <a:pt x="1514" y="815"/>
                    </a:lnTo>
                    <a:lnTo>
                      <a:pt x="1514" y="759"/>
                    </a:lnTo>
                    <a:lnTo>
                      <a:pt x="1514" y="759"/>
                    </a:lnTo>
                    <a:lnTo>
                      <a:pt x="1510" y="681"/>
                    </a:lnTo>
                    <a:lnTo>
                      <a:pt x="1501" y="607"/>
                    </a:lnTo>
                    <a:lnTo>
                      <a:pt x="1480" y="533"/>
                    </a:lnTo>
                    <a:lnTo>
                      <a:pt x="1458" y="464"/>
                    </a:lnTo>
                    <a:lnTo>
                      <a:pt x="1423" y="399"/>
                    </a:lnTo>
                    <a:lnTo>
                      <a:pt x="1384" y="334"/>
                    </a:lnTo>
                    <a:lnTo>
                      <a:pt x="1341" y="277"/>
                    </a:lnTo>
                    <a:lnTo>
                      <a:pt x="1293" y="225"/>
                    </a:lnTo>
                    <a:lnTo>
                      <a:pt x="1241" y="173"/>
                    </a:lnTo>
                    <a:lnTo>
                      <a:pt x="1180" y="130"/>
                    </a:lnTo>
                    <a:lnTo>
                      <a:pt x="1119" y="91"/>
                    </a:lnTo>
                    <a:lnTo>
                      <a:pt x="1054" y="60"/>
                    </a:lnTo>
                    <a:lnTo>
                      <a:pt x="985" y="34"/>
                    </a:lnTo>
                    <a:lnTo>
                      <a:pt x="911" y="17"/>
                    </a:lnTo>
                    <a:lnTo>
                      <a:pt x="833" y="4"/>
                    </a:lnTo>
                    <a:lnTo>
                      <a:pt x="759" y="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</a:endParaRPr>
              </a:p>
            </p:txBody>
          </p:sp>
          <p:sp>
            <p:nvSpPr>
              <p:cNvPr id="137" name="Freeform 31"/>
              <p:cNvSpPr>
                <a:spLocks/>
              </p:cNvSpPr>
              <p:nvPr/>
            </p:nvSpPr>
            <p:spPr bwMode="auto">
              <a:xfrm>
                <a:off x="3965575" y="4757738"/>
                <a:ext cx="896938" cy="150812"/>
              </a:xfrm>
              <a:custGeom>
                <a:avLst/>
                <a:gdLst/>
                <a:ahLst/>
                <a:cxnLst>
                  <a:cxn ang="0">
                    <a:pos x="517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1" y="0"/>
                  </a:cxn>
                  <a:cxn ang="0">
                    <a:pos x="13" y="8"/>
                  </a:cxn>
                  <a:cxn ang="0">
                    <a:pos x="5" y="21"/>
                  </a:cxn>
                  <a:cxn ang="0">
                    <a:pos x="0" y="3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5" y="73"/>
                  </a:cxn>
                  <a:cxn ang="0">
                    <a:pos x="13" y="82"/>
                  </a:cxn>
                  <a:cxn ang="0">
                    <a:pos x="31" y="91"/>
                  </a:cxn>
                  <a:cxn ang="0">
                    <a:pos x="48" y="95"/>
                  </a:cxn>
                  <a:cxn ang="0">
                    <a:pos x="517" y="95"/>
                  </a:cxn>
                  <a:cxn ang="0">
                    <a:pos x="517" y="95"/>
                  </a:cxn>
                  <a:cxn ang="0">
                    <a:pos x="534" y="91"/>
                  </a:cxn>
                  <a:cxn ang="0">
                    <a:pos x="552" y="82"/>
                  </a:cxn>
                  <a:cxn ang="0">
                    <a:pos x="560" y="73"/>
                  </a:cxn>
                  <a:cxn ang="0">
                    <a:pos x="565" y="56"/>
                  </a:cxn>
                  <a:cxn ang="0">
                    <a:pos x="565" y="34"/>
                  </a:cxn>
                  <a:cxn ang="0">
                    <a:pos x="565" y="34"/>
                  </a:cxn>
                  <a:cxn ang="0">
                    <a:pos x="560" y="21"/>
                  </a:cxn>
                  <a:cxn ang="0">
                    <a:pos x="552" y="8"/>
                  </a:cxn>
                  <a:cxn ang="0">
                    <a:pos x="534" y="0"/>
                  </a:cxn>
                  <a:cxn ang="0">
                    <a:pos x="517" y="0"/>
                  </a:cxn>
                  <a:cxn ang="0">
                    <a:pos x="517" y="0"/>
                  </a:cxn>
                </a:cxnLst>
                <a:rect l="0" t="0" r="r" b="b"/>
                <a:pathLst>
                  <a:path w="565" h="95">
                    <a:moveTo>
                      <a:pt x="517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31" y="0"/>
                    </a:lnTo>
                    <a:lnTo>
                      <a:pt x="13" y="8"/>
                    </a:lnTo>
                    <a:lnTo>
                      <a:pt x="5" y="21"/>
                    </a:lnTo>
                    <a:lnTo>
                      <a:pt x="0" y="3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5" y="73"/>
                    </a:lnTo>
                    <a:lnTo>
                      <a:pt x="13" y="82"/>
                    </a:lnTo>
                    <a:lnTo>
                      <a:pt x="31" y="91"/>
                    </a:lnTo>
                    <a:lnTo>
                      <a:pt x="48" y="95"/>
                    </a:lnTo>
                    <a:lnTo>
                      <a:pt x="517" y="95"/>
                    </a:lnTo>
                    <a:lnTo>
                      <a:pt x="517" y="95"/>
                    </a:lnTo>
                    <a:lnTo>
                      <a:pt x="534" y="91"/>
                    </a:lnTo>
                    <a:lnTo>
                      <a:pt x="552" y="82"/>
                    </a:lnTo>
                    <a:lnTo>
                      <a:pt x="560" y="73"/>
                    </a:lnTo>
                    <a:lnTo>
                      <a:pt x="565" y="56"/>
                    </a:lnTo>
                    <a:lnTo>
                      <a:pt x="565" y="34"/>
                    </a:lnTo>
                    <a:lnTo>
                      <a:pt x="565" y="34"/>
                    </a:lnTo>
                    <a:lnTo>
                      <a:pt x="560" y="21"/>
                    </a:lnTo>
                    <a:lnTo>
                      <a:pt x="552" y="8"/>
                    </a:lnTo>
                    <a:lnTo>
                      <a:pt x="534" y="0"/>
                    </a:lnTo>
                    <a:lnTo>
                      <a:pt x="517" y="0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rgbClr val="DDF2F7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</a:endParaRPr>
              </a:p>
            </p:txBody>
          </p:sp>
          <p:sp>
            <p:nvSpPr>
              <p:cNvPr id="138" name="Freeform 32"/>
              <p:cNvSpPr>
                <a:spLocks/>
              </p:cNvSpPr>
              <p:nvPr/>
            </p:nvSpPr>
            <p:spPr bwMode="auto">
              <a:xfrm>
                <a:off x="3965575" y="4549775"/>
                <a:ext cx="896938" cy="152400"/>
              </a:xfrm>
              <a:custGeom>
                <a:avLst/>
                <a:gdLst/>
                <a:ahLst/>
                <a:cxnLst>
                  <a:cxn ang="0">
                    <a:pos x="517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1" y="5"/>
                  </a:cxn>
                  <a:cxn ang="0">
                    <a:pos x="13" y="9"/>
                  </a:cxn>
                  <a:cxn ang="0">
                    <a:pos x="5" y="22"/>
                  </a:cxn>
                  <a:cxn ang="0">
                    <a:pos x="0" y="35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5" y="74"/>
                  </a:cxn>
                  <a:cxn ang="0">
                    <a:pos x="13" y="83"/>
                  </a:cxn>
                  <a:cxn ang="0">
                    <a:pos x="31" y="91"/>
                  </a:cxn>
                  <a:cxn ang="0">
                    <a:pos x="48" y="96"/>
                  </a:cxn>
                  <a:cxn ang="0">
                    <a:pos x="517" y="96"/>
                  </a:cxn>
                  <a:cxn ang="0">
                    <a:pos x="517" y="96"/>
                  </a:cxn>
                  <a:cxn ang="0">
                    <a:pos x="534" y="91"/>
                  </a:cxn>
                  <a:cxn ang="0">
                    <a:pos x="552" y="83"/>
                  </a:cxn>
                  <a:cxn ang="0">
                    <a:pos x="560" y="74"/>
                  </a:cxn>
                  <a:cxn ang="0">
                    <a:pos x="565" y="61"/>
                  </a:cxn>
                  <a:cxn ang="0">
                    <a:pos x="565" y="35"/>
                  </a:cxn>
                  <a:cxn ang="0">
                    <a:pos x="565" y="35"/>
                  </a:cxn>
                  <a:cxn ang="0">
                    <a:pos x="560" y="22"/>
                  </a:cxn>
                  <a:cxn ang="0">
                    <a:pos x="552" y="9"/>
                  </a:cxn>
                  <a:cxn ang="0">
                    <a:pos x="534" y="5"/>
                  </a:cxn>
                  <a:cxn ang="0">
                    <a:pos x="517" y="0"/>
                  </a:cxn>
                  <a:cxn ang="0">
                    <a:pos x="517" y="0"/>
                  </a:cxn>
                </a:cxnLst>
                <a:rect l="0" t="0" r="r" b="b"/>
                <a:pathLst>
                  <a:path w="565" h="96">
                    <a:moveTo>
                      <a:pt x="517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31" y="5"/>
                    </a:lnTo>
                    <a:lnTo>
                      <a:pt x="13" y="9"/>
                    </a:lnTo>
                    <a:lnTo>
                      <a:pt x="5" y="22"/>
                    </a:lnTo>
                    <a:lnTo>
                      <a:pt x="0" y="3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5" y="74"/>
                    </a:lnTo>
                    <a:lnTo>
                      <a:pt x="13" y="83"/>
                    </a:lnTo>
                    <a:lnTo>
                      <a:pt x="31" y="91"/>
                    </a:lnTo>
                    <a:lnTo>
                      <a:pt x="48" y="96"/>
                    </a:lnTo>
                    <a:lnTo>
                      <a:pt x="517" y="96"/>
                    </a:lnTo>
                    <a:lnTo>
                      <a:pt x="517" y="96"/>
                    </a:lnTo>
                    <a:lnTo>
                      <a:pt x="534" y="91"/>
                    </a:lnTo>
                    <a:lnTo>
                      <a:pt x="552" y="83"/>
                    </a:lnTo>
                    <a:lnTo>
                      <a:pt x="560" y="74"/>
                    </a:lnTo>
                    <a:lnTo>
                      <a:pt x="565" y="61"/>
                    </a:lnTo>
                    <a:lnTo>
                      <a:pt x="565" y="35"/>
                    </a:lnTo>
                    <a:lnTo>
                      <a:pt x="565" y="35"/>
                    </a:lnTo>
                    <a:lnTo>
                      <a:pt x="560" y="22"/>
                    </a:lnTo>
                    <a:lnTo>
                      <a:pt x="552" y="9"/>
                    </a:lnTo>
                    <a:lnTo>
                      <a:pt x="534" y="5"/>
                    </a:lnTo>
                    <a:lnTo>
                      <a:pt x="517" y="0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rgbClr val="DDF2F7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</a:endParaRPr>
              </a:p>
            </p:txBody>
          </p:sp>
          <p:sp>
            <p:nvSpPr>
              <p:cNvPr id="139" name="Freeform 33"/>
              <p:cNvSpPr>
                <a:spLocks/>
              </p:cNvSpPr>
              <p:nvPr/>
            </p:nvSpPr>
            <p:spPr bwMode="auto">
              <a:xfrm>
                <a:off x="3965575" y="4337050"/>
                <a:ext cx="896938" cy="150812"/>
              </a:xfrm>
              <a:custGeom>
                <a:avLst/>
                <a:gdLst/>
                <a:ahLst/>
                <a:cxnLst>
                  <a:cxn ang="0">
                    <a:pos x="517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1" y="4"/>
                  </a:cxn>
                  <a:cxn ang="0">
                    <a:pos x="13" y="13"/>
                  </a:cxn>
                  <a:cxn ang="0">
                    <a:pos x="5" y="22"/>
                  </a:cxn>
                  <a:cxn ang="0">
                    <a:pos x="0" y="39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5" y="74"/>
                  </a:cxn>
                  <a:cxn ang="0">
                    <a:pos x="13" y="87"/>
                  </a:cxn>
                  <a:cxn ang="0">
                    <a:pos x="31" y="95"/>
                  </a:cxn>
                  <a:cxn ang="0">
                    <a:pos x="48" y="95"/>
                  </a:cxn>
                  <a:cxn ang="0">
                    <a:pos x="517" y="95"/>
                  </a:cxn>
                  <a:cxn ang="0">
                    <a:pos x="517" y="95"/>
                  </a:cxn>
                  <a:cxn ang="0">
                    <a:pos x="534" y="95"/>
                  </a:cxn>
                  <a:cxn ang="0">
                    <a:pos x="552" y="87"/>
                  </a:cxn>
                  <a:cxn ang="0">
                    <a:pos x="560" y="74"/>
                  </a:cxn>
                  <a:cxn ang="0">
                    <a:pos x="565" y="61"/>
                  </a:cxn>
                  <a:cxn ang="0">
                    <a:pos x="565" y="39"/>
                  </a:cxn>
                  <a:cxn ang="0">
                    <a:pos x="565" y="39"/>
                  </a:cxn>
                  <a:cxn ang="0">
                    <a:pos x="560" y="22"/>
                  </a:cxn>
                  <a:cxn ang="0">
                    <a:pos x="552" y="13"/>
                  </a:cxn>
                  <a:cxn ang="0">
                    <a:pos x="534" y="4"/>
                  </a:cxn>
                  <a:cxn ang="0">
                    <a:pos x="517" y="0"/>
                  </a:cxn>
                  <a:cxn ang="0">
                    <a:pos x="517" y="0"/>
                  </a:cxn>
                </a:cxnLst>
                <a:rect l="0" t="0" r="r" b="b"/>
                <a:pathLst>
                  <a:path w="565" h="95">
                    <a:moveTo>
                      <a:pt x="517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31" y="4"/>
                    </a:lnTo>
                    <a:lnTo>
                      <a:pt x="13" y="13"/>
                    </a:lnTo>
                    <a:lnTo>
                      <a:pt x="5" y="22"/>
                    </a:lnTo>
                    <a:lnTo>
                      <a:pt x="0" y="39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5" y="74"/>
                    </a:lnTo>
                    <a:lnTo>
                      <a:pt x="13" y="87"/>
                    </a:lnTo>
                    <a:lnTo>
                      <a:pt x="31" y="95"/>
                    </a:lnTo>
                    <a:lnTo>
                      <a:pt x="48" y="95"/>
                    </a:lnTo>
                    <a:lnTo>
                      <a:pt x="517" y="95"/>
                    </a:lnTo>
                    <a:lnTo>
                      <a:pt x="517" y="95"/>
                    </a:lnTo>
                    <a:lnTo>
                      <a:pt x="534" y="95"/>
                    </a:lnTo>
                    <a:lnTo>
                      <a:pt x="552" y="87"/>
                    </a:lnTo>
                    <a:lnTo>
                      <a:pt x="560" y="74"/>
                    </a:lnTo>
                    <a:lnTo>
                      <a:pt x="565" y="61"/>
                    </a:lnTo>
                    <a:lnTo>
                      <a:pt x="565" y="39"/>
                    </a:lnTo>
                    <a:lnTo>
                      <a:pt x="565" y="39"/>
                    </a:lnTo>
                    <a:lnTo>
                      <a:pt x="560" y="22"/>
                    </a:lnTo>
                    <a:lnTo>
                      <a:pt x="552" y="13"/>
                    </a:lnTo>
                    <a:lnTo>
                      <a:pt x="534" y="4"/>
                    </a:lnTo>
                    <a:lnTo>
                      <a:pt x="517" y="0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rgbClr val="DDF2F7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</a:endParaRPr>
              </a:p>
            </p:txBody>
          </p:sp>
          <p:sp>
            <p:nvSpPr>
              <p:cNvPr id="140" name="Freeform 35"/>
              <p:cNvSpPr>
                <a:spLocks/>
              </p:cNvSpPr>
              <p:nvPr/>
            </p:nvSpPr>
            <p:spPr bwMode="auto">
              <a:xfrm>
                <a:off x="4179888" y="4964113"/>
                <a:ext cx="495300" cy="295275"/>
              </a:xfrm>
              <a:custGeom>
                <a:avLst/>
                <a:gdLst/>
                <a:ahLst/>
                <a:cxnLst>
                  <a:cxn ang="0">
                    <a:pos x="26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0" y="0"/>
                  </a:cxn>
                  <a:cxn ang="0">
                    <a:pos x="13" y="8"/>
                  </a:cxn>
                  <a:cxn ang="0">
                    <a:pos x="4" y="21"/>
                  </a:cxn>
                  <a:cxn ang="0">
                    <a:pos x="0" y="3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4" y="69"/>
                  </a:cxn>
                  <a:cxn ang="0">
                    <a:pos x="13" y="82"/>
                  </a:cxn>
                  <a:cxn ang="0">
                    <a:pos x="30" y="91"/>
                  </a:cxn>
                  <a:cxn ang="0">
                    <a:pos x="48" y="91"/>
                  </a:cxn>
                  <a:cxn ang="0">
                    <a:pos x="52" y="91"/>
                  </a:cxn>
                  <a:cxn ang="0">
                    <a:pos x="52" y="91"/>
                  </a:cxn>
                  <a:cxn ang="0">
                    <a:pos x="52" y="99"/>
                  </a:cxn>
                  <a:cxn ang="0">
                    <a:pos x="52" y="99"/>
                  </a:cxn>
                  <a:cxn ang="0">
                    <a:pos x="52" y="117"/>
                  </a:cxn>
                  <a:cxn ang="0">
                    <a:pos x="61" y="134"/>
                  </a:cxn>
                  <a:cxn ang="0">
                    <a:pos x="69" y="147"/>
                  </a:cxn>
                  <a:cxn ang="0">
                    <a:pos x="82" y="160"/>
                  </a:cxn>
                  <a:cxn ang="0">
                    <a:pos x="95" y="173"/>
                  </a:cxn>
                  <a:cxn ang="0">
                    <a:pos x="117" y="178"/>
                  </a:cxn>
                  <a:cxn ang="0">
                    <a:pos x="135" y="186"/>
                  </a:cxn>
                  <a:cxn ang="0">
                    <a:pos x="156" y="186"/>
                  </a:cxn>
                  <a:cxn ang="0">
                    <a:pos x="156" y="186"/>
                  </a:cxn>
                  <a:cxn ang="0">
                    <a:pos x="178" y="186"/>
                  </a:cxn>
                  <a:cxn ang="0">
                    <a:pos x="195" y="178"/>
                  </a:cxn>
                  <a:cxn ang="0">
                    <a:pos x="217" y="173"/>
                  </a:cxn>
                  <a:cxn ang="0">
                    <a:pos x="230" y="160"/>
                  </a:cxn>
                  <a:cxn ang="0">
                    <a:pos x="243" y="147"/>
                  </a:cxn>
                  <a:cxn ang="0">
                    <a:pos x="252" y="134"/>
                  </a:cxn>
                  <a:cxn ang="0">
                    <a:pos x="260" y="117"/>
                  </a:cxn>
                  <a:cxn ang="0">
                    <a:pos x="260" y="99"/>
                  </a:cxn>
                  <a:cxn ang="0">
                    <a:pos x="260" y="99"/>
                  </a:cxn>
                  <a:cxn ang="0">
                    <a:pos x="260" y="91"/>
                  </a:cxn>
                  <a:cxn ang="0">
                    <a:pos x="260" y="91"/>
                  </a:cxn>
                  <a:cxn ang="0">
                    <a:pos x="260" y="91"/>
                  </a:cxn>
                  <a:cxn ang="0">
                    <a:pos x="282" y="91"/>
                  </a:cxn>
                  <a:cxn ang="0">
                    <a:pos x="295" y="82"/>
                  </a:cxn>
                  <a:cxn ang="0">
                    <a:pos x="308" y="69"/>
                  </a:cxn>
                  <a:cxn ang="0">
                    <a:pos x="312" y="56"/>
                  </a:cxn>
                  <a:cxn ang="0">
                    <a:pos x="312" y="34"/>
                  </a:cxn>
                  <a:cxn ang="0">
                    <a:pos x="312" y="34"/>
                  </a:cxn>
                  <a:cxn ang="0">
                    <a:pos x="308" y="21"/>
                  </a:cxn>
                  <a:cxn ang="0">
                    <a:pos x="295" y="8"/>
                  </a:cxn>
                  <a:cxn ang="0">
                    <a:pos x="282" y="0"/>
                  </a:cxn>
                  <a:cxn ang="0">
                    <a:pos x="260" y="0"/>
                  </a:cxn>
                  <a:cxn ang="0">
                    <a:pos x="260" y="0"/>
                  </a:cxn>
                </a:cxnLst>
                <a:rect l="0" t="0" r="r" b="b"/>
                <a:pathLst>
                  <a:path w="312" h="186">
                    <a:moveTo>
                      <a:pt x="260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13" y="8"/>
                    </a:lnTo>
                    <a:lnTo>
                      <a:pt x="4" y="21"/>
                    </a:lnTo>
                    <a:lnTo>
                      <a:pt x="0" y="3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4" y="69"/>
                    </a:lnTo>
                    <a:lnTo>
                      <a:pt x="13" y="82"/>
                    </a:lnTo>
                    <a:lnTo>
                      <a:pt x="30" y="91"/>
                    </a:lnTo>
                    <a:lnTo>
                      <a:pt x="48" y="91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52" y="99"/>
                    </a:lnTo>
                    <a:lnTo>
                      <a:pt x="52" y="99"/>
                    </a:lnTo>
                    <a:lnTo>
                      <a:pt x="52" y="117"/>
                    </a:lnTo>
                    <a:lnTo>
                      <a:pt x="61" y="134"/>
                    </a:lnTo>
                    <a:lnTo>
                      <a:pt x="69" y="147"/>
                    </a:lnTo>
                    <a:lnTo>
                      <a:pt x="82" y="160"/>
                    </a:lnTo>
                    <a:lnTo>
                      <a:pt x="95" y="173"/>
                    </a:lnTo>
                    <a:lnTo>
                      <a:pt x="117" y="178"/>
                    </a:lnTo>
                    <a:lnTo>
                      <a:pt x="135" y="186"/>
                    </a:lnTo>
                    <a:lnTo>
                      <a:pt x="156" y="186"/>
                    </a:lnTo>
                    <a:lnTo>
                      <a:pt x="156" y="186"/>
                    </a:lnTo>
                    <a:lnTo>
                      <a:pt x="178" y="186"/>
                    </a:lnTo>
                    <a:lnTo>
                      <a:pt x="195" y="178"/>
                    </a:lnTo>
                    <a:lnTo>
                      <a:pt x="217" y="173"/>
                    </a:lnTo>
                    <a:lnTo>
                      <a:pt x="230" y="160"/>
                    </a:lnTo>
                    <a:lnTo>
                      <a:pt x="243" y="147"/>
                    </a:lnTo>
                    <a:lnTo>
                      <a:pt x="252" y="134"/>
                    </a:lnTo>
                    <a:lnTo>
                      <a:pt x="260" y="117"/>
                    </a:lnTo>
                    <a:lnTo>
                      <a:pt x="260" y="99"/>
                    </a:lnTo>
                    <a:lnTo>
                      <a:pt x="260" y="99"/>
                    </a:lnTo>
                    <a:lnTo>
                      <a:pt x="260" y="91"/>
                    </a:lnTo>
                    <a:lnTo>
                      <a:pt x="260" y="91"/>
                    </a:lnTo>
                    <a:lnTo>
                      <a:pt x="260" y="91"/>
                    </a:lnTo>
                    <a:lnTo>
                      <a:pt x="282" y="91"/>
                    </a:lnTo>
                    <a:lnTo>
                      <a:pt x="295" y="82"/>
                    </a:lnTo>
                    <a:lnTo>
                      <a:pt x="308" y="69"/>
                    </a:lnTo>
                    <a:lnTo>
                      <a:pt x="312" y="56"/>
                    </a:lnTo>
                    <a:lnTo>
                      <a:pt x="312" y="34"/>
                    </a:lnTo>
                    <a:lnTo>
                      <a:pt x="312" y="34"/>
                    </a:lnTo>
                    <a:lnTo>
                      <a:pt x="308" y="21"/>
                    </a:lnTo>
                    <a:lnTo>
                      <a:pt x="295" y="8"/>
                    </a:lnTo>
                    <a:lnTo>
                      <a:pt x="282" y="0"/>
                    </a:lnTo>
                    <a:lnTo>
                      <a:pt x="260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DDF2F7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</a:endParaRPr>
              </a:p>
            </p:txBody>
          </p:sp>
        </p:grpSp>
        <p:sp>
          <p:nvSpPr>
            <p:cNvPr id="141" name="Freeform 34"/>
            <p:cNvSpPr>
              <a:spLocks/>
            </p:cNvSpPr>
            <p:nvPr/>
          </p:nvSpPr>
          <p:spPr bwMode="auto">
            <a:xfrm>
              <a:off x="8612194" y="1612696"/>
              <a:ext cx="2060404" cy="2554413"/>
            </a:xfrm>
            <a:custGeom>
              <a:avLst/>
              <a:gdLst/>
              <a:ahLst/>
              <a:cxnLst>
                <a:cxn ang="0">
                  <a:pos x="1172" y="417"/>
                </a:cxn>
                <a:cxn ang="0">
                  <a:pos x="1120" y="391"/>
                </a:cxn>
                <a:cxn ang="0">
                  <a:pos x="981" y="491"/>
                </a:cxn>
                <a:cxn ang="0">
                  <a:pos x="864" y="617"/>
                </a:cxn>
                <a:cxn ang="0">
                  <a:pos x="886" y="716"/>
                </a:cxn>
                <a:cxn ang="0">
                  <a:pos x="1003" y="595"/>
                </a:cxn>
                <a:cxn ang="0">
                  <a:pos x="1046" y="578"/>
                </a:cxn>
                <a:cxn ang="0">
                  <a:pos x="938" y="682"/>
                </a:cxn>
                <a:cxn ang="0">
                  <a:pos x="894" y="782"/>
                </a:cxn>
                <a:cxn ang="0">
                  <a:pos x="825" y="951"/>
                </a:cxn>
                <a:cxn ang="0">
                  <a:pos x="673" y="1081"/>
                </a:cxn>
                <a:cxn ang="0">
                  <a:pos x="647" y="1198"/>
                </a:cxn>
                <a:cxn ang="0">
                  <a:pos x="556" y="1077"/>
                </a:cxn>
                <a:cxn ang="0">
                  <a:pos x="534" y="933"/>
                </a:cxn>
                <a:cxn ang="0">
                  <a:pos x="651" y="721"/>
                </a:cxn>
                <a:cxn ang="0">
                  <a:pos x="729" y="460"/>
                </a:cxn>
                <a:cxn ang="0">
                  <a:pos x="703" y="356"/>
                </a:cxn>
                <a:cxn ang="0">
                  <a:pos x="599" y="270"/>
                </a:cxn>
                <a:cxn ang="0">
                  <a:pos x="465" y="165"/>
                </a:cxn>
                <a:cxn ang="0">
                  <a:pos x="634" y="252"/>
                </a:cxn>
                <a:cxn ang="0">
                  <a:pos x="729" y="352"/>
                </a:cxn>
                <a:cxn ang="0">
                  <a:pos x="677" y="161"/>
                </a:cxn>
                <a:cxn ang="0">
                  <a:pos x="556" y="105"/>
                </a:cxn>
                <a:cxn ang="0">
                  <a:pos x="378" y="31"/>
                </a:cxn>
                <a:cxn ang="0">
                  <a:pos x="330" y="74"/>
                </a:cxn>
                <a:cxn ang="0">
                  <a:pos x="339" y="165"/>
                </a:cxn>
                <a:cxn ang="0">
                  <a:pos x="356" y="230"/>
                </a:cxn>
                <a:cxn ang="0">
                  <a:pos x="512" y="400"/>
                </a:cxn>
                <a:cxn ang="0">
                  <a:pos x="677" y="408"/>
                </a:cxn>
                <a:cxn ang="0">
                  <a:pos x="708" y="478"/>
                </a:cxn>
                <a:cxn ang="0">
                  <a:pos x="569" y="786"/>
                </a:cxn>
                <a:cxn ang="0">
                  <a:pos x="495" y="716"/>
                </a:cxn>
                <a:cxn ang="0">
                  <a:pos x="395" y="638"/>
                </a:cxn>
                <a:cxn ang="0">
                  <a:pos x="274" y="599"/>
                </a:cxn>
                <a:cxn ang="0">
                  <a:pos x="165" y="530"/>
                </a:cxn>
                <a:cxn ang="0">
                  <a:pos x="291" y="578"/>
                </a:cxn>
                <a:cxn ang="0">
                  <a:pos x="413" y="599"/>
                </a:cxn>
                <a:cxn ang="0">
                  <a:pos x="386" y="508"/>
                </a:cxn>
                <a:cxn ang="0">
                  <a:pos x="239" y="430"/>
                </a:cxn>
                <a:cxn ang="0">
                  <a:pos x="143" y="434"/>
                </a:cxn>
                <a:cxn ang="0">
                  <a:pos x="57" y="469"/>
                </a:cxn>
                <a:cxn ang="0">
                  <a:pos x="0" y="512"/>
                </a:cxn>
                <a:cxn ang="0">
                  <a:pos x="161" y="617"/>
                </a:cxn>
                <a:cxn ang="0">
                  <a:pos x="313" y="686"/>
                </a:cxn>
                <a:cxn ang="0">
                  <a:pos x="421" y="660"/>
                </a:cxn>
                <a:cxn ang="0">
                  <a:pos x="504" y="825"/>
                </a:cxn>
                <a:cxn ang="0">
                  <a:pos x="499" y="977"/>
                </a:cxn>
                <a:cxn ang="0">
                  <a:pos x="564" y="1150"/>
                </a:cxn>
                <a:cxn ang="0">
                  <a:pos x="669" y="1354"/>
                </a:cxn>
                <a:cxn ang="0">
                  <a:pos x="747" y="1441"/>
                </a:cxn>
                <a:cxn ang="0">
                  <a:pos x="699" y="1263"/>
                </a:cxn>
                <a:cxn ang="0">
                  <a:pos x="669" y="1172"/>
                </a:cxn>
                <a:cxn ang="0">
                  <a:pos x="708" y="1072"/>
                </a:cxn>
                <a:cxn ang="0">
                  <a:pos x="864" y="946"/>
                </a:cxn>
                <a:cxn ang="0">
                  <a:pos x="920" y="773"/>
                </a:cxn>
                <a:cxn ang="0">
                  <a:pos x="1024" y="768"/>
                </a:cxn>
                <a:cxn ang="0">
                  <a:pos x="1155" y="634"/>
                </a:cxn>
                <a:cxn ang="0">
                  <a:pos x="1185" y="534"/>
                </a:cxn>
              </a:cxnLst>
              <a:rect l="0" t="0" r="r" b="b"/>
              <a:pathLst>
                <a:path w="1185" h="1467">
                  <a:moveTo>
                    <a:pt x="1185" y="499"/>
                  </a:moveTo>
                  <a:lnTo>
                    <a:pt x="1185" y="499"/>
                  </a:lnTo>
                  <a:lnTo>
                    <a:pt x="1181" y="460"/>
                  </a:lnTo>
                  <a:lnTo>
                    <a:pt x="1172" y="426"/>
                  </a:lnTo>
                  <a:lnTo>
                    <a:pt x="1172" y="426"/>
                  </a:lnTo>
                  <a:lnTo>
                    <a:pt x="1172" y="417"/>
                  </a:lnTo>
                  <a:lnTo>
                    <a:pt x="1172" y="417"/>
                  </a:lnTo>
                  <a:lnTo>
                    <a:pt x="1155" y="374"/>
                  </a:lnTo>
                  <a:lnTo>
                    <a:pt x="1146" y="356"/>
                  </a:lnTo>
                  <a:lnTo>
                    <a:pt x="1146" y="356"/>
                  </a:lnTo>
                  <a:lnTo>
                    <a:pt x="1137" y="374"/>
                  </a:lnTo>
                  <a:lnTo>
                    <a:pt x="1120" y="391"/>
                  </a:lnTo>
                  <a:lnTo>
                    <a:pt x="1102" y="413"/>
                  </a:lnTo>
                  <a:lnTo>
                    <a:pt x="1076" y="434"/>
                  </a:lnTo>
                  <a:lnTo>
                    <a:pt x="1076" y="434"/>
                  </a:lnTo>
                  <a:lnTo>
                    <a:pt x="1037" y="465"/>
                  </a:lnTo>
                  <a:lnTo>
                    <a:pt x="981" y="491"/>
                  </a:lnTo>
                  <a:lnTo>
                    <a:pt x="981" y="491"/>
                  </a:lnTo>
                  <a:lnTo>
                    <a:pt x="959" y="504"/>
                  </a:lnTo>
                  <a:lnTo>
                    <a:pt x="938" y="517"/>
                  </a:lnTo>
                  <a:lnTo>
                    <a:pt x="916" y="530"/>
                  </a:lnTo>
                  <a:lnTo>
                    <a:pt x="903" y="547"/>
                  </a:lnTo>
                  <a:lnTo>
                    <a:pt x="877" y="582"/>
                  </a:lnTo>
                  <a:lnTo>
                    <a:pt x="864" y="617"/>
                  </a:lnTo>
                  <a:lnTo>
                    <a:pt x="855" y="651"/>
                  </a:lnTo>
                  <a:lnTo>
                    <a:pt x="855" y="686"/>
                  </a:lnTo>
                  <a:lnTo>
                    <a:pt x="864" y="716"/>
                  </a:lnTo>
                  <a:lnTo>
                    <a:pt x="881" y="742"/>
                  </a:lnTo>
                  <a:lnTo>
                    <a:pt x="881" y="742"/>
                  </a:lnTo>
                  <a:lnTo>
                    <a:pt x="886" y="716"/>
                  </a:lnTo>
                  <a:lnTo>
                    <a:pt x="894" y="690"/>
                  </a:lnTo>
                  <a:lnTo>
                    <a:pt x="907" y="669"/>
                  </a:lnTo>
                  <a:lnTo>
                    <a:pt x="925" y="651"/>
                  </a:lnTo>
                  <a:lnTo>
                    <a:pt x="964" y="621"/>
                  </a:lnTo>
                  <a:lnTo>
                    <a:pt x="1003" y="595"/>
                  </a:lnTo>
                  <a:lnTo>
                    <a:pt x="1003" y="595"/>
                  </a:lnTo>
                  <a:lnTo>
                    <a:pt x="1033" y="578"/>
                  </a:lnTo>
                  <a:lnTo>
                    <a:pt x="1055" y="552"/>
                  </a:lnTo>
                  <a:lnTo>
                    <a:pt x="1076" y="526"/>
                  </a:lnTo>
                  <a:lnTo>
                    <a:pt x="1076" y="526"/>
                  </a:lnTo>
                  <a:lnTo>
                    <a:pt x="1063" y="556"/>
                  </a:lnTo>
                  <a:lnTo>
                    <a:pt x="1046" y="578"/>
                  </a:lnTo>
                  <a:lnTo>
                    <a:pt x="1029" y="599"/>
                  </a:lnTo>
                  <a:lnTo>
                    <a:pt x="1029" y="599"/>
                  </a:lnTo>
                  <a:lnTo>
                    <a:pt x="981" y="643"/>
                  </a:lnTo>
                  <a:lnTo>
                    <a:pt x="981" y="643"/>
                  </a:lnTo>
                  <a:lnTo>
                    <a:pt x="959" y="660"/>
                  </a:lnTo>
                  <a:lnTo>
                    <a:pt x="938" y="682"/>
                  </a:lnTo>
                  <a:lnTo>
                    <a:pt x="912" y="712"/>
                  </a:lnTo>
                  <a:lnTo>
                    <a:pt x="907" y="729"/>
                  </a:lnTo>
                  <a:lnTo>
                    <a:pt x="899" y="751"/>
                  </a:lnTo>
                  <a:lnTo>
                    <a:pt x="899" y="751"/>
                  </a:lnTo>
                  <a:lnTo>
                    <a:pt x="894" y="782"/>
                  </a:lnTo>
                  <a:lnTo>
                    <a:pt x="894" y="782"/>
                  </a:lnTo>
                  <a:lnTo>
                    <a:pt x="890" y="825"/>
                  </a:lnTo>
                  <a:lnTo>
                    <a:pt x="881" y="860"/>
                  </a:lnTo>
                  <a:lnTo>
                    <a:pt x="868" y="899"/>
                  </a:lnTo>
                  <a:lnTo>
                    <a:pt x="846" y="933"/>
                  </a:lnTo>
                  <a:lnTo>
                    <a:pt x="846" y="933"/>
                  </a:lnTo>
                  <a:lnTo>
                    <a:pt x="825" y="951"/>
                  </a:lnTo>
                  <a:lnTo>
                    <a:pt x="807" y="968"/>
                  </a:lnTo>
                  <a:lnTo>
                    <a:pt x="760" y="1003"/>
                  </a:lnTo>
                  <a:lnTo>
                    <a:pt x="712" y="1033"/>
                  </a:lnTo>
                  <a:lnTo>
                    <a:pt x="690" y="1055"/>
                  </a:lnTo>
                  <a:lnTo>
                    <a:pt x="673" y="1081"/>
                  </a:lnTo>
                  <a:lnTo>
                    <a:pt x="673" y="1081"/>
                  </a:lnTo>
                  <a:lnTo>
                    <a:pt x="660" y="1103"/>
                  </a:lnTo>
                  <a:lnTo>
                    <a:pt x="651" y="1124"/>
                  </a:lnTo>
                  <a:lnTo>
                    <a:pt x="647" y="1146"/>
                  </a:lnTo>
                  <a:lnTo>
                    <a:pt x="643" y="1172"/>
                  </a:lnTo>
                  <a:lnTo>
                    <a:pt x="643" y="1172"/>
                  </a:lnTo>
                  <a:lnTo>
                    <a:pt x="647" y="1198"/>
                  </a:lnTo>
                  <a:lnTo>
                    <a:pt x="647" y="1198"/>
                  </a:lnTo>
                  <a:lnTo>
                    <a:pt x="638" y="1185"/>
                  </a:lnTo>
                  <a:lnTo>
                    <a:pt x="638" y="1185"/>
                  </a:lnTo>
                  <a:lnTo>
                    <a:pt x="590" y="1129"/>
                  </a:lnTo>
                  <a:lnTo>
                    <a:pt x="569" y="1103"/>
                  </a:lnTo>
                  <a:lnTo>
                    <a:pt x="556" y="1077"/>
                  </a:lnTo>
                  <a:lnTo>
                    <a:pt x="543" y="1051"/>
                  </a:lnTo>
                  <a:lnTo>
                    <a:pt x="534" y="1025"/>
                  </a:lnTo>
                  <a:lnTo>
                    <a:pt x="530" y="998"/>
                  </a:lnTo>
                  <a:lnTo>
                    <a:pt x="530" y="977"/>
                  </a:lnTo>
                  <a:lnTo>
                    <a:pt x="530" y="977"/>
                  </a:lnTo>
                  <a:lnTo>
                    <a:pt x="534" y="933"/>
                  </a:lnTo>
                  <a:lnTo>
                    <a:pt x="547" y="894"/>
                  </a:lnTo>
                  <a:lnTo>
                    <a:pt x="564" y="851"/>
                  </a:lnTo>
                  <a:lnTo>
                    <a:pt x="595" y="803"/>
                  </a:lnTo>
                  <a:lnTo>
                    <a:pt x="595" y="803"/>
                  </a:lnTo>
                  <a:lnTo>
                    <a:pt x="625" y="764"/>
                  </a:lnTo>
                  <a:lnTo>
                    <a:pt x="651" y="721"/>
                  </a:lnTo>
                  <a:lnTo>
                    <a:pt x="673" y="677"/>
                  </a:lnTo>
                  <a:lnTo>
                    <a:pt x="690" y="634"/>
                  </a:lnTo>
                  <a:lnTo>
                    <a:pt x="708" y="586"/>
                  </a:lnTo>
                  <a:lnTo>
                    <a:pt x="721" y="543"/>
                  </a:lnTo>
                  <a:lnTo>
                    <a:pt x="725" y="499"/>
                  </a:lnTo>
                  <a:lnTo>
                    <a:pt x="729" y="460"/>
                  </a:lnTo>
                  <a:lnTo>
                    <a:pt x="729" y="460"/>
                  </a:lnTo>
                  <a:lnTo>
                    <a:pt x="725" y="426"/>
                  </a:lnTo>
                  <a:lnTo>
                    <a:pt x="721" y="395"/>
                  </a:lnTo>
                  <a:lnTo>
                    <a:pt x="712" y="374"/>
                  </a:lnTo>
                  <a:lnTo>
                    <a:pt x="703" y="356"/>
                  </a:lnTo>
                  <a:lnTo>
                    <a:pt x="703" y="356"/>
                  </a:lnTo>
                  <a:lnTo>
                    <a:pt x="703" y="356"/>
                  </a:lnTo>
                  <a:lnTo>
                    <a:pt x="677" y="326"/>
                  </a:lnTo>
                  <a:lnTo>
                    <a:pt x="647" y="300"/>
                  </a:lnTo>
                  <a:lnTo>
                    <a:pt x="621" y="283"/>
                  </a:lnTo>
                  <a:lnTo>
                    <a:pt x="599" y="270"/>
                  </a:lnTo>
                  <a:lnTo>
                    <a:pt x="599" y="270"/>
                  </a:lnTo>
                  <a:lnTo>
                    <a:pt x="534" y="235"/>
                  </a:lnTo>
                  <a:lnTo>
                    <a:pt x="534" y="235"/>
                  </a:lnTo>
                  <a:lnTo>
                    <a:pt x="508" y="217"/>
                  </a:lnTo>
                  <a:lnTo>
                    <a:pt x="486" y="196"/>
                  </a:lnTo>
                  <a:lnTo>
                    <a:pt x="465" y="165"/>
                  </a:lnTo>
                  <a:lnTo>
                    <a:pt x="465" y="165"/>
                  </a:lnTo>
                  <a:lnTo>
                    <a:pt x="491" y="191"/>
                  </a:lnTo>
                  <a:lnTo>
                    <a:pt x="521" y="209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608" y="239"/>
                  </a:lnTo>
                  <a:lnTo>
                    <a:pt x="634" y="252"/>
                  </a:lnTo>
                  <a:lnTo>
                    <a:pt x="660" y="265"/>
                  </a:lnTo>
                  <a:lnTo>
                    <a:pt x="682" y="283"/>
                  </a:lnTo>
                  <a:lnTo>
                    <a:pt x="699" y="300"/>
                  </a:lnTo>
                  <a:lnTo>
                    <a:pt x="716" y="326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38" y="322"/>
                  </a:lnTo>
                  <a:lnTo>
                    <a:pt x="742" y="287"/>
                  </a:lnTo>
                  <a:lnTo>
                    <a:pt x="734" y="248"/>
                  </a:lnTo>
                  <a:lnTo>
                    <a:pt x="721" y="213"/>
                  </a:lnTo>
                  <a:lnTo>
                    <a:pt x="695" y="174"/>
                  </a:lnTo>
                  <a:lnTo>
                    <a:pt x="677" y="161"/>
                  </a:lnTo>
                  <a:lnTo>
                    <a:pt x="660" y="144"/>
                  </a:lnTo>
                  <a:lnTo>
                    <a:pt x="638" y="131"/>
                  </a:lnTo>
                  <a:lnTo>
                    <a:pt x="612" y="122"/>
                  </a:lnTo>
                  <a:lnTo>
                    <a:pt x="586" y="113"/>
                  </a:lnTo>
                  <a:lnTo>
                    <a:pt x="556" y="105"/>
                  </a:lnTo>
                  <a:lnTo>
                    <a:pt x="556" y="105"/>
                  </a:lnTo>
                  <a:lnTo>
                    <a:pt x="521" y="96"/>
                  </a:lnTo>
                  <a:lnTo>
                    <a:pt x="491" y="87"/>
                  </a:lnTo>
                  <a:lnTo>
                    <a:pt x="439" y="66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378" y="31"/>
                  </a:lnTo>
                  <a:lnTo>
                    <a:pt x="360" y="13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39" y="18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0" y="83"/>
                  </a:lnTo>
                  <a:lnTo>
                    <a:pt x="330" y="83"/>
                  </a:lnTo>
                  <a:lnTo>
                    <a:pt x="330" y="122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47" y="204"/>
                  </a:lnTo>
                  <a:lnTo>
                    <a:pt x="356" y="235"/>
                  </a:lnTo>
                  <a:lnTo>
                    <a:pt x="356" y="235"/>
                  </a:lnTo>
                  <a:lnTo>
                    <a:pt x="356" y="230"/>
                  </a:lnTo>
                  <a:lnTo>
                    <a:pt x="356" y="230"/>
                  </a:lnTo>
                  <a:lnTo>
                    <a:pt x="378" y="270"/>
                  </a:lnTo>
                  <a:lnTo>
                    <a:pt x="404" y="304"/>
                  </a:lnTo>
                  <a:lnTo>
                    <a:pt x="434" y="343"/>
                  </a:lnTo>
                  <a:lnTo>
                    <a:pt x="478" y="374"/>
                  </a:lnTo>
                  <a:lnTo>
                    <a:pt x="478" y="374"/>
                  </a:lnTo>
                  <a:lnTo>
                    <a:pt x="512" y="400"/>
                  </a:lnTo>
                  <a:lnTo>
                    <a:pt x="547" y="413"/>
                  </a:lnTo>
                  <a:lnTo>
                    <a:pt x="577" y="421"/>
                  </a:lnTo>
                  <a:lnTo>
                    <a:pt x="608" y="421"/>
                  </a:lnTo>
                  <a:lnTo>
                    <a:pt x="634" y="421"/>
                  </a:lnTo>
                  <a:lnTo>
                    <a:pt x="656" y="417"/>
                  </a:lnTo>
                  <a:lnTo>
                    <a:pt x="677" y="408"/>
                  </a:lnTo>
                  <a:lnTo>
                    <a:pt x="695" y="395"/>
                  </a:lnTo>
                  <a:lnTo>
                    <a:pt x="695" y="395"/>
                  </a:lnTo>
                  <a:lnTo>
                    <a:pt x="695" y="395"/>
                  </a:lnTo>
                  <a:lnTo>
                    <a:pt x="703" y="413"/>
                  </a:lnTo>
                  <a:lnTo>
                    <a:pt x="708" y="430"/>
                  </a:lnTo>
                  <a:lnTo>
                    <a:pt x="708" y="478"/>
                  </a:lnTo>
                  <a:lnTo>
                    <a:pt x="699" y="530"/>
                  </a:lnTo>
                  <a:lnTo>
                    <a:pt x="682" y="586"/>
                  </a:lnTo>
                  <a:lnTo>
                    <a:pt x="660" y="643"/>
                  </a:lnTo>
                  <a:lnTo>
                    <a:pt x="634" y="699"/>
                  </a:lnTo>
                  <a:lnTo>
                    <a:pt x="603" y="747"/>
                  </a:lnTo>
                  <a:lnTo>
                    <a:pt x="569" y="786"/>
                  </a:lnTo>
                  <a:lnTo>
                    <a:pt x="569" y="786"/>
                  </a:lnTo>
                  <a:lnTo>
                    <a:pt x="538" y="838"/>
                  </a:lnTo>
                  <a:lnTo>
                    <a:pt x="538" y="838"/>
                  </a:lnTo>
                  <a:lnTo>
                    <a:pt x="521" y="782"/>
                  </a:lnTo>
                  <a:lnTo>
                    <a:pt x="512" y="747"/>
                  </a:lnTo>
                  <a:lnTo>
                    <a:pt x="495" y="716"/>
                  </a:lnTo>
                  <a:lnTo>
                    <a:pt x="478" y="686"/>
                  </a:lnTo>
                  <a:lnTo>
                    <a:pt x="456" y="660"/>
                  </a:lnTo>
                  <a:lnTo>
                    <a:pt x="443" y="651"/>
                  </a:lnTo>
                  <a:lnTo>
                    <a:pt x="430" y="643"/>
                  </a:lnTo>
                  <a:lnTo>
                    <a:pt x="413" y="638"/>
                  </a:lnTo>
                  <a:lnTo>
                    <a:pt x="395" y="638"/>
                  </a:lnTo>
                  <a:lnTo>
                    <a:pt x="395" y="638"/>
                  </a:lnTo>
                  <a:lnTo>
                    <a:pt x="369" y="638"/>
                  </a:lnTo>
                  <a:lnTo>
                    <a:pt x="347" y="634"/>
                  </a:lnTo>
                  <a:lnTo>
                    <a:pt x="326" y="625"/>
                  </a:lnTo>
                  <a:lnTo>
                    <a:pt x="308" y="621"/>
                  </a:lnTo>
                  <a:lnTo>
                    <a:pt x="274" y="599"/>
                  </a:lnTo>
                  <a:lnTo>
                    <a:pt x="243" y="573"/>
                  </a:lnTo>
                  <a:lnTo>
                    <a:pt x="243" y="573"/>
                  </a:lnTo>
                  <a:lnTo>
                    <a:pt x="217" y="552"/>
                  </a:lnTo>
                  <a:lnTo>
                    <a:pt x="191" y="539"/>
                  </a:lnTo>
                  <a:lnTo>
                    <a:pt x="165" y="530"/>
                  </a:lnTo>
                  <a:lnTo>
                    <a:pt x="165" y="530"/>
                  </a:lnTo>
                  <a:lnTo>
                    <a:pt x="191" y="530"/>
                  </a:lnTo>
                  <a:lnTo>
                    <a:pt x="217" y="539"/>
                  </a:lnTo>
                  <a:lnTo>
                    <a:pt x="239" y="547"/>
                  </a:lnTo>
                  <a:lnTo>
                    <a:pt x="239" y="547"/>
                  </a:lnTo>
                  <a:lnTo>
                    <a:pt x="291" y="578"/>
                  </a:lnTo>
                  <a:lnTo>
                    <a:pt x="291" y="578"/>
                  </a:lnTo>
                  <a:lnTo>
                    <a:pt x="308" y="591"/>
                  </a:lnTo>
                  <a:lnTo>
                    <a:pt x="339" y="604"/>
                  </a:lnTo>
                  <a:lnTo>
                    <a:pt x="373" y="617"/>
                  </a:lnTo>
                  <a:lnTo>
                    <a:pt x="391" y="617"/>
                  </a:lnTo>
                  <a:lnTo>
                    <a:pt x="413" y="617"/>
                  </a:lnTo>
                  <a:lnTo>
                    <a:pt x="413" y="599"/>
                  </a:lnTo>
                  <a:lnTo>
                    <a:pt x="413" y="599"/>
                  </a:lnTo>
                  <a:lnTo>
                    <a:pt x="417" y="582"/>
                  </a:lnTo>
                  <a:lnTo>
                    <a:pt x="413" y="565"/>
                  </a:lnTo>
                  <a:lnTo>
                    <a:pt x="408" y="543"/>
                  </a:lnTo>
                  <a:lnTo>
                    <a:pt x="399" y="526"/>
                  </a:lnTo>
                  <a:lnTo>
                    <a:pt x="386" y="508"/>
                  </a:lnTo>
                  <a:lnTo>
                    <a:pt x="369" y="491"/>
                  </a:lnTo>
                  <a:lnTo>
                    <a:pt x="343" y="469"/>
                  </a:lnTo>
                  <a:lnTo>
                    <a:pt x="313" y="456"/>
                  </a:lnTo>
                  <a:lnTo>
                    <a:pt x="313" y="456"/>
                  </a:lnTo>
                  <a:lnTo>
                    <a:pt x="274" y="439"/>
                  </a:lnTo>
                  <a:lnTo>
                    <a:pt x="239" y="430"/>
                  </a:lnTo>
                  <a:lnTo>
                    <a:pt x="200" y="426"/>
                  </a:lnTo>
                  <a:lnTo>
                    <a:pt x="170" y="430"/>
                  </a:lnTo>
                  <a:lnTo>
                    <a:pt x="170" y="430"/>
                  </a:lnTo>
                  <a:lnTo>
                    <a:pt x="170" y="430"/>
                  </a:lnTo>
                  <a:lnTo>
                    <a:pt x="170" y="430"/>
                  </a:lnTo>
                  <a:lnTo>
                    <a:pt x="143" y="434"/>
                  </a:lnTo>
                  <a:lnTo>
                    <a:pt x="117" y="439"/>
                  </a:lnTo>
                  <a:lnTo>
                    <a:pt x="117" y="439"/>
                  </a:lnTo>
                  <a:lnTo>
                    <a:pt x="117" y="443"/>
                  </a:lnTo>
                  <a:lnTo>
                    <a:pt x="117" y="443"/>
                  </a:lnTo>
                  <a:lnTo>
                    <a:pt x="83" y="456"/>
                  </a:lnTo>
                  <a:lnTo>
                    <a:pt x="57" y="469"/>
                  </a:lnTo>
                  <a:lnTo>
                    <a:pt x="57" y="469"/>
                  </a:lnTo>
                  <a:lnTo>
                    <a:pt x="48" y="473"/>
                  </a:lnTo>
                  <a:lnTo>
                    <a:pt x="48" y="473"/>
                  </a:lnTo>
                  <a:lnTo>
                    <a:pt x="13" y="499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8" y="517"/>
                  </a:lnTo>
                  <a:lnTo>
                    <a:pt x="61" y="534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122" y="578"/>
                  </a:lnTo>
                  <a:lnTo>
                    <a:pt x="161" y="617"/>
                  </a:lnTo>
                  <a:lnTo>
                    <a:pt x="161" y="617"/>
                  </a:lnTo>
                  <a:lnTo>
                    <a:pt x="191" y="647"/>
                  </a:lnTo>
                  <a:lnTo>
                    <a:pt x="222" y="664"/>
                  </a:lnTo>
                  <a:lnTo>
                    <a:pt x="252" y="682"/>
                  </a:lnTo>
                  <a:lnTo>
                    <a:pt x="282" y="686"/>
                  </a:lnTo>
                  <a:lnTo>
                    <a:pt x="313" y="686"/>
                  </a:lnTo>
                  <a:lnTo>
                    <a:pt x="339" y="677"/>
                  </a:lnTo>
                  <a:lnTo>
                    <a:pt x="365" y="669"/>
                  </a:lnTo>
                  <a:lnTo>
                    <a:pt x="382" y="656"/>
                  </a:lnTo>
                  <a:lnTo>
                    <a:pt x="382" y="656"/>
                  </a:lnTo>
                  <a:lnTo>
                    <a:pt x="404" y="656"/>
                  </a:lnTo>
                  <a:lnTo>
                    <a:pt x="421" y="660"/>
                  </a:lnTo>
                  <a:lnTo>
                    <a:pt x="434" y="669"/>
                  </a:lnTo>
                  <a:lnTo>
                    <a:pt x="447" y="682"/>
                  </a:lnTo>
                  <a:lnTo>
                    <a:pt x="469" y="712"/>
                  </a:lnTo>
                  <a:lnTo>
                    <a:pt x="486" y="751"/>
                  </a:lnTo>
                  <a:lnTo>
                    <a:pt x="499" y="790"/>
                  </a:lnTo>
                  <a:lnTo>
                    <a:pt x="504" y="825"/>
                  </a:lnTo>
                  <a:lnTo>
                    <a:pt x="508" y="877"/>
                  </a:lnTo>
                  <a:lnTo>
                    <a:pt x="508" y="899"/>
                  </a:lnTo>
                  <a:lnTo>
                    <a:pt x="508" y="899"/>
                  </a:lnTo>
                  <a:lnTo>
                    <a:pt x="499" y="938"/>
                  </a:lnTo>
                  <a:lnTo>
                    <a:pt x="499" y="977"/>
                  </a:lnTo>
                  <a:lnTo>
                    <a:pt x="499" y="977"/>
                  </a:lnTo>
                  <a:lnTo>
                    <a:pt x="499" y="1003"/>
                  </a:lnTo>
                  <a:lnTo>
                    <a:pt x="504" y="1033"/>
                  </a:lnTo>
                  <a:lnTo>
                    <a:pt x="512" y="1064"/>
                  </a:lnTo>
                  <a:lnTo>
                    <a:pt x="525" y="1090"/>
                  </a:lnTo>
                  <a:lnTo>
                    <a:pt x="543" y="1120"/>
                  </a:lnTo>
                  <a:lnTo>
                    <a:pt x="564" y="1150"/>
                  </a:lnTo>
                  <a:lnTo>
                    <a:pt x="616" y="1207"/>
                  </a:lnTo>
                  <a:lnTo>
                    <a:pt x="616" y="1207"/>
                  </a:lnTo>
                  <a:lnTo>
                    <a:pt x="634" y="1250"/>
                  </a:lnTo>
                  <a:lnTo>
                    <a:pt x="651" y="1285"/>
                  </a:lnTo>
                  <a:lnTo>
                    <a:pt x="664" y="1320"/>
                  </a:lnTo>
                  <a:lnTo>
                    <a:pt x="669" y="1354"/>
                  </a:lnTo>
                  <a:lnTo>
                    <a:pt x="673" y="1385"/>
                  </a:lnTo>
                  <a:lnTo>
                    <a:pt x="673" y="1415"/>
                  </a:lnTo>
                  <a:lnTo>
                    <a:pt x="669" y="1467"/>
                  </a:lnTo>
                  <a:lnTo>
                    <a:pt x="747" y="1467"/>
                  </a:lnTo>
                  <a:lnTo>
                    <a:pt x="747" y="1467"/>
                  </a:lnTo>
                  <a:lnTo>
                    <a:pt x="747" y="1441"/>
                  </a:lnTo>
                  <a:lnTo>
                    <a:pt x="747" y="1441"/>
                  </a:lnTo>
                  <a:lnTo>
                    <a:pt x="742" y="1398"/>
                  </a:lnTo>
                  <a:lnTo>
                    <a:pt x="734" y="1354"/>
                  </a:lnTo>
                  <a:lnTo>
                    <a:pt x="721" y="1311"/>
                  </a:lnTo>
                  <a:lnTo>
                    <a:pt x="695" y="1263"/>
                  </a:lnTo>
                  <a:lnTo>
                    <a:pt x="699" y="1263"/>
                  </a:lnTo>
                  <a:lnTo>
                    <a:pt x="699" y="1263"/>
                  </a:lnTo>
                  <a:lnTo>
                    <a:pt x="686" y="1241"/>
                  </a:lnTo>
                  <a:lnTo>
                    <a:pt x="677" y="1220"/>
                  </a:lnTo>
                  <a:lnTo>
                    <a:pt x="669" y="1194"/>
                  </a:lnTo>
                  <a:lnTo>
                    <a:pt x="669" y="1172"/>
                  </a:lnTo>
                  <a:lnTo>
                    <a:pt x="669" y="1172"/>
                  </a:lnTo>
                  <a:lnTo>
                    <a:pt x="669" y="1150"/>
                  </a:lnTo>
                  <a:lnTo>
                    <a:pt x="673" y="1133"/>
                  </a:lnTo>
                  <a:lnTo>
                    <a:pt x="682" y="1111"/>
                  </a:lnTo>
                  <a:lnTo>
                    <a:pt x="690" y="1094"/>
                  </a:lnTo>
                  <a:lnTo>
                    <a:pt x="690" y="1094"/>
                  </a:lnTo>
                  <a:lnTo>
                    <a:pt x="708" y="1072"/>
                  </a:lnTo>
                  <a:lnTo>
                    <a:pt x="725" y="1051"/>
                  </a:lnTo>
                  <a:lnTo>
                    <a:pt x="773" y="1020"/>
                  </a:lnTo>
                  <a:lnTo>
                    <a:pt x="820" y="990"/>
                  </a:lnTo>
                  <a:lnTo>
                    <a:pt x="842" y="968"/>
                  </a:lnTo>
                  <a:lnTo>
                    <a:pt x="864" y="946"/>
                  </a:lnTo>
                  <a:lnTo>
                    <a:pt x="864" y="946"/>
                  </a:lnTo>
                  <a:lnTo>
                    <a:pt x="890" y="907"/>
                  </a:lnTo>
                  <a:lnTo>
                    <a:pt x="903" y="868"/>
                  </a:lnTo>
                  <a:lnTo>
                    <a:pt x="912" y="825"/>
                  </a:lnTo>
                  <a:lnTo>
                    <a:pt x="920" y="782"/>
                  </a:lnTo>
                  <a:lnTo>
                    <a:pt x="920" y="782"/>
                  </a:lnTo>
                  <a:lnTo>
                    <a:pt x="920" y="773"/>
                  </a:lnTo>
                  <a:lnTo>
                    <a:pt x="920" y="773"/>
                  </a:lnTo>
                  <a:lnTo>
                    <a:pt x="938" y="777"/>
                  </a:lnTo>
                  <a:lnTo>
                    <a:pt x="955" y="782"/>
                  </a:lnTo>
                  <a:lnTo>
                    <a:pt x="977" y="782"/>
                  </a:lnTo>
                  <a:lnTo>
                    <a:pt x="1003" y="777"/>
                  </a:lnTo>
                  <a:lnTo>
                    <a:pt x="1024" y="768"/>
                  </a:lnTo>
                  <a:lnTo>
                    <a:pt x="1050" y="755"/>
                  </a:lnTo>
                  <a:lnTo>
                    <a:pt x="1076" y="738"/>
                  </a:lnTo>
                  <a:lnTo>
                    <a:pt x="1107" y="712"/>
                  </a:lnTo>
                  <a:lnTo>
                    <a:pt x="1107" y="712"/>
                  </a:lnTo>
                  <a:lnTo>
                    <a:pt x="1133" y="673"/>
                  </a:lnTo>
                  <a:lnTo>
                    <a:pt x="1155" y="634"/>
                  </a:lnTo>
                  <a:lnTo>
                    <a:pt x="1172" y="599"/>
                  </a:lnTo>
                  <a:lnTo>
                    <a:pt x="1181" y="560"/>
                  </a:lnTo>
                  <a:lnTo>
                    <a:pt x="1181" y="560"/>
                  </a:lnTo>
                  <a:lnTo>
                    <a:pt x="1181" y="565"/>
                  </a:lnTo>
                  <a:lnTo>
                    <a:pt x="1181" y="565"/>
                  </a:lnTo>
                  <a:lnTo>
                    <a:pt x="1185" y="534"/>
                  </a:lnTo>
                  <a:lnTo>
                    <a:pt x="1185" y="504"/>
                  </a:lnTo>
                  <a:lnTo>
                    <a:pt x="1185" y="504"/>
                  </a:lnTo>
                  <a:lnTo>
                    <a:pt x="1185" y="499"/>
                  </a:lnTo>
                  <a:lnTo>
                    <a:pt x="1185" y="499"/>
                  </a:lnTo>
                  <a:close/>
                </a:path>
              </a:pathLst>
            </a:cu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endParaRPr>
            </a:p>
          </p:txBody>
        </p:sp>
        <p:sp>
          <p:nvSpPr>
            <p:cNvPr id="142" name="Ellipse 141"/>
            <p:cNvSpPr/>
            <p:nvPr/>
          </p:nvSpPr>
          <p:spPr bwMode="auto">
            <a:xfrm>
              <a:off x="9070062" y="1240530"/>
              <a:ext cx="1458395" cy="1074209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12310" name="Tekstboks 32"/>
          <p:cNvSpPr txBox="1">
            <a:spLocks noChangeArrowheads="1"/>
          </p:cNvSpPr>
          <p:nvPr/>
        </p:nvSpPr>
        <p:spPr bwMode="auto">
          <a:xfrm>
            <a:off x="1325562" y="1576388"/>
            <a:ext cx="24357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 smtClean="0">
                <a:solidFill>
                  <a:srgbClr val="007E39"/>
                </a:solidFill>
                <a:latin typeface="Calibri" pitchFamily="34" charset="0"/>
              </a:rPr>
              <a:t>CORE PRODUCTION  PROCESS</a:t>
            </a:r>
            <a:endParaRPr lang="da-DK" altLang="pl-PL" sz="1400" dirty="0">
              <a:solidFill>
                <a:srgbClr val="007E39"/>
              </a:solidFill>
              <a:latin typeface="Calibri" pitchFamily="34" charset="0"/>
            </a:endParaRPr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8189518" y="1202531"/>
            <a:ext cx="613563" cy="830263"/>
          </a:xfrm>
          <a:custGeom>
            <a:avLst/>
            <a:gdLst/>
            <a:ahLst/>
            <a:cxnLst>
              <a:cxn ang="0">
                <a:pos x="256" y="432"/>
              </a:cxn>
              <a:cxn ang="0">
                <a:pos x="388" y="478"/>
              </a:cxn>
              <a:cxn ang="0">
                <a:pos x="520" y="466"/>
              </a:cxn>
              <a:cxn ang="0">
                <a:pos x="718" y="442"/>
              </a:cxn>
              <a:cxn ang="0">
                <a:pos x="852" y="420"/>
              </a:cxn>
              <a:cxn ang="0">
                <a:pos x="974" y="268"/>
              </a:cxn>
              <a:cxn ang="0">
                <a:pos x="872" y="142"/>
              </a:cxn>
              <a:cxn ang="0">
                <a:pos x="748" y="40"/>
              </a:cxn>
              <a:cxn ang="0">
                <a:pos x="538" y="16"/>
              </a:cxn>
              <a:cxn ang="0">
                <a:pos x="338" y="80"/>
              </a:cxn>
              <a:cxn ang="0">
                <a:pos x="218" y="180"/>
              </a:cxn>
              <a:cxn ang="0">
                <a:pos x="156" y="222"/>
              </a:cxn>
              <a:cxn ang="0">
                <a:pos x="74" y="346"/>
              </a:cxn>
              <a:cxn ang="0">
                <a:pos x="176" y="284"/>
              </a:cxn>
              <a:cxn ang="0">
                <a:pos x="224" y="288"/>
              </a:cxn>
              <a:cxn ang="0">
                <a:pos x="274" y="188"/>
              </a:cxn>
              <a:cxn ang="0">
                <a:pos x="416" y="164"/>
              </a:cxn>
              <a:cxn ang="0">
                <a:pos x="490" y="116"/>
              </a:cxn>
              <a:cxn ang="0">
                <a:pos x="746" y="110"/>
              </a:cxn>
              <a:cxn ang="0">
                <a:pos x="846" y="196"/>
              </a:cxn>
              <a:cxn ang="0">
                <a:pos x="912" y="296"/>
              </a:cxn>
              <a:cxn ang="0">
                <a:pos x="820" y="362"/>
              </a:cxn>
              <a:cxn ang="0">
                <a:pos x="746" y="394"/>
              </a:cxn>
              <a:cxn ang="0">
                <a:pos x="622" y="408"/>
              </a:cxn>
              <a:cxn ang="0">
                <a:pos x="522" y="410"/>
              </a:cxn>
              <a:cxn ang="0">
                <a:pos x="440" y="404"/>
              </a:cxn>
              <a:cxn ang="0">
                <a:pos x="334" y="400"/>
              </a:cxn>
              <a:cxn ang="0">
                <a:pos x="252" y="374"/>
              </a:cxn>
              <a:cxn ang="0">
                <a:pos x="182" y="334"/>
              </a:cxn>
              <a:cxn ang="0">
                <a:pos x="126" y="324"/>
              </a:cxn>
              <a:cxn ang="0">
                <a:pos x="156" y="278"/>
              </a:cxn>
              <a:cxn ang="0">
                <a:pos x="640" y="876"/>
              </a:cxn>
              <a:cxn ang="0">
                <a:pos x="378" y="524"/>
              </a:cxn>
              <a:cxn ang="0">
                <a:pos x="260" y="902"/>
              </a:cxn>
              <a:cxn ang="0">
                <a:pos x="170" y="446"/>
              </a:cxn>
              <a:cxn ang="0">
                <a:pos x="28" y="872"/>
              </a:cxn>
              <a:cxn ang="0">
                <a:pos x="28" y="1112"/>
              </a:cxn>
              <a:cxn ang="0">
                <a:pos x="106" y="912"/>
              </a:cxn>
              <a:cxn ang="0">
                <a:pos x="204" y="930"/>
              </a:cxn>
              <a:cxn ang="0">
                <a:pos x="328" y="986"/>
              </a:cxn>
              <a:cxn ang="0">
                <a:pos x="394" y="996"/>
              </a:cxn>
              <a:cxn ang="0">
                <a:pos x="660" y="1000"/>
              </a:cxn>
              <a:cxn ang="0">
                <a:pos x="706" y="1064"/>
              </a:cxn>
              <a:cxn ang="0">
                <a:pos x="850" y="1250"/>
              </a:cxn>
              <a:cxn ang="0">
                <a:pos x="722" y="1226"/>
              </a:cxn>
              <a:cxn ang="0">
                <a:pos x="666" y="1218"/>
              </a:cxn>
              <a:cxn ang="0">
                <a:pos x="540" y="1254"/>
              </a:cxn>
              <a:cxn ang="0">
                <a:pos x="464" y="1202"/>
              </a:cxn>
              <a:cxn ang="0">
                <a:pos x="362" y="1262"/>
              </a:cxn>
              <a:cxn ang="0">
                <a:pos x="268" y="1204"/>
              </a:cxn>
              <a:cxn ang="0">
                <a:pos x="194" y="1250"/>
              </a:cxn>
              <a:cxn ang="0">
                <a:pos x="62" y="1228"/>
              </a:cxn>
              <a:cxn ang="0">
                <a:pos x="6" y="1240"/>
              </a:cxn>
              <a:cxn ang="0">
                <a:pos x="188" y="1312"/>
              </a:cxn>
              <a:cxn ang="0">
                <a:pos x="330" y="1314"/>
              </a:cxn>
              <a:cxn ang="0">
                <a:pos x="472" y="1276"/>
              </a:cxn>
              <a:cxn ang="0">
                <a:pos x="628" y="1312"/>
              </a:cxn>
              <a:cxn ang="0">
                <a:pos x="770" y="1314"/>
              </a:cxn>
              <a:cxn ang="0">
                <a:pos x="936" y="1240"/>
              </a:cxn>
              <a:cxn ang="0">
                <a:pos x="660" y="1076"/>
              </a:cxn>
              <a:cxn ang="0">
                <a:pos x="438" y="1064"/>
              </a:cxn>
            </a:cxnLst>
            <a:rect l="0" t="0" r="r" b="b"/>
            <a:pathLst>
              <a:path w="974" h="1318">
                <a:moveTo>
                  <a:pt x="156" y="400"/>
                </a:moveTo>
                <a:lnTo>
                  <a:pt x="156" y="400"/>
                </a:lnTo>
                <a:lnTo>
                  <a:pt x="172" y="398"/>
                </a:lnTo>
                <a:lnTo>
                  <a:pt x="186" y="396"/>
                </a:lnTo>
                <a:lnTo>
                  <a:pt x="186" y="396"/>
                </a:lnTo>
                <a:lnTo>
                  <a:pt x="194" y="404"/>
                </a:lnTo>
                <a:lnTo>
                  <a:pt x="202" y="410"/>
                </a:lnTo>
                <a:lnTo>
                  <a:pt x="212" y="416"/>
                </a:lnTo>
                <a:lnTo>
                  <a:pt x="222" y="422"/>
                </a:lnTo>
                <a:lnTo>
                  <a:pt x="232" y="426"/>
                </a:lnTo>
                <a:lnTo>
                  <a:pt x="244" y="430"/>
                </a:lnTo>
                <a:lnTo>
                  <a:pt x="256" y="432"/>
                </a:lnTo>
                <a:lnTo>
                  <a:pt x="268" y="432"/>
                </a:lnTo>
                <a:lnTo>
                  <a:pt x="268" y="432"/>
                </a:lnTo>
                <a:lnTo>
                  <a:pt x="286" y="430"/>
                </a:lnTo>
                <a:lnTo>
                  <a:pt x="286" y="430"/>
                </a:lnTo>
                <a:lnTo>
                  <a:pt x="296" y="442"/>
                </a:lnTo>
                <a:lnTo>
                  <a:pt x="306" y="450"/>
                </a:lnTo>
                <a:lnTo>
                  <a:pt x="318" y="458"/>
                </a:lnTo>
                <a:lnTo>
                  <a:pt x="332" y="466"/>
                </a:lnTo>
                <a:lnTo>
                  <a:pt x="346" y="472"/>
                </a:lnTo>
                <a:lnTo>
                  <a:pt x="360" y="476"/>
                </a:lnTo>
                <a:lnTo>
                  <a:pt x="374" y="478"/>
                </a:lnTo>
                <a:lnTo>
                  <a:pt x="388" y="478"/>
                </a:lnTo>
                <a:lnTo>
                  <a:pt x="388" y="478"/>
                </a:lnTo>
                <a:lnTo>
                  <a:pt x="408" y="478"/>
                </a:lnTo>
                <a:lnTo>
                  <a:pt x="426" y="474"/>
                </a:lnTo>
                <a:lnTo>
                  <a:pt x="444" y="466"/>
                </a:lnTo>
                <a:lnTo>
                  <a:pt x="460" y="458"/>
                </a:lnTo>
                <a:lnTo>
                  <a:pt x="460" y="458"/>
                </a:lnTo>
                <a:lnTo>
                  <a:pt x="472" y="462"/>
                </a:lnTo>
                <a:lnTo>
                  <a:pt x="482" y="466"/>
                </a:lnTo>
                <a:lnTo>
                  <a:pt x="494" y="468"/>
                </a:lnTo>
                <a:lnTo>
                  <a:pt x="506" y="468"/>
                </a:lnTo>
                <a:lnTo>
                  <a:pt x="506" y="468"/>
                </a:lnTo>
                <a:lnTo>
                  <a:pt x="520" y="466"/>
                </a:lnTo>
                <a:lnTo>
                  <a:pt x="534" y="464"/>
                </a:lnTo>
                <a:lnTo>
                  <a:pt x="546" y="460"/>
                </a:lnTo>
                <a:lnTo>
                  <a:pt x="558" y="454"/>
                </a:lnTo>
                <a:lnTo>
                  <a:pt x="558" y="454"/>
                </a:lnTo>
                <a:lnTo>
                  <a:pt x="590" y="462"/>
                </a:lnTo>
                <a:lnTo>
                  <a:pt x="606" y="464"/>
                </a:lnTo>
                <a:lnTo>
                  <a:pt x="622" y="464"/>
                </a:lnTo>
                <a:lnTo>
                  <a:pt x="622" y="464"/>
                </a:lnTo>
                <a:lnTo>
                  <a:pt x="646" y="462"/>
                </a:lnTo>
                <a:lnTo>
                  <a:pt x="670" y="458"/>
                </a:lnTo>
                <a:lnTo>
                  <a:pt x="694" y="452"/>
                </a:lnTo>
                <a:lnTo>
                  <a:pt x="718" y="442"/>
                </a:lnTo>
                <a:lnTo>
                  <a:pt x="718" y="442"/>
                </a:lnTo>
                <a:lnTo>
                  <a:pt x="730" y="448"/>
                </a:lnTo>
                <a:lnTo>
                  <a:pt x="744" y="454"/>
                </a:lnTo>
                <a:lnTo>
                  <a:pt x="758" y="456"/>
                </a:lnTo>
                <a:lnTo>
                  <a:pt x="772" y="458"/>
                </a:lnTo>
                <a:lnTo>
                  <a:pt x="772" y="458"/>
                </a:lnTo>
                <a:lnTo>
                  <a:pt x="786" y="456"/>
                </a:lnTo>
                <a:lnTo>
                  <a:pt x="802" y="452"/>
                </a:lnTo>
                <a:lnTo>
                  <a:pt x="816" y="448"/>
                </a:lnTo>
                <a:lnTo>
                  <a:pt x="830" y="440"/>
                </a:lnTo>
                <a:lnTo>
                  <a:pt x="842" y="430"/>
                </a:lnTo>
                <a:lnTo>
                  <a:pt x="852" y="420"/>
                </a:lnTo>
                <a:lnTo>
                  <a:pt x="862" y="408"/>
                </a:lnTo>
                <a:lnTo>
                  <a:pt x="868" y="394"/>
                </a:lnTo>
                <a:lnTo>
                  <a:pt x="868" y="394"/>
                </a:lnTo>
                <a:lnTo>
                  <a:pt x="890" y="388"/>
                </a:lnTo>
                <a:lnTo>
                  <a:pt x="910" y="378"/>
                </a:lnTo>
                <a:lnTo>
                  <a:pt x="928" y="366"/>
                </a:lnTo>
                <a:lnTo>
                  <a:pt x="944" y="350"/>
                </a:lnTo>
                <a:lnTo>
                  <a:pt x="956" y="332"/>
                </a:lnTo>
                <a:lnTo>
                  <a:pt x="966" y="312"/>
                </a:lnTo>
                <a:lnTo>
                  <a:pt x="972" y="292"/>
                </a:lnTo>
                <a:lnTo>
                  <a:pt x="974" y="268"/>
                </a:lnTo>
                <a:lnTo>
                  <a:pt x="974" y="268"/>
                </a:lnTo>
                <a:lnTo>
                  <a:pt x="974" y="256"/>
                </a:lnTo>
                <a:lnTo>
                  <a:pt x="972" y="242"/>
                </a:lnTo>
                <a:lnTo>
                  <a:pt x="968" y="230"/>
                </a:lnTo>
                <a:lnTo>
                  <a:pt x="964" y="218"/>
                </a:lnTo>
                <a:lnTo>
                  <a:pt x="958" y="208"/>
                </a:lnTo>
                <a:lnTo>
                  <a:pt x="952" y="196"/>
                </a:lnTo>
                <a:lnTo>
                  <a:pt x="936" y="178"/>
                </a:lnTo>
                <a:lnTo>
                  <a:pt x="918" y="162"/>
                </a:lnTo>
                <a:lnTo>
                  <a:pt x="908" y="156"/>
                </a:lnTo>
                <a:lnTo>
                  <a:pt x="896" y="150"/>
                </a:lnTo>
                <a:lnTo>
                  <a:pt x="884" y="146"/>
                </a:lnTo>
                <a:lnTo>
                  <a:pt x="872" y="142"/>
                </a:lnTo>
                <a:lnTo>
                  <a:pt x="860" y="140"/>
                </a:lnTo>
                <a:lnTo>
                  <a:pt x="846" y="140"/>
                </a:lnTo>
                <a:lnTo>
                  <a:pt x="846" y="140"/>
                </a:lnTo>
                <a:lnTo>
                  <a:pt x="834" y="142"/>
                </a:lnTo>
                <a:lnTo>
                  <a:pt x="834" y="142"/>
                </a:lnTo>
                <a:lnTo>
                  <a:pt x="826" y="126"/>
                </a:lnTo>
                <a:lnTo>
                  <a:pt x="818" y="110"/>
                </a:lnTo>
                <a:lnTo>
                  <a:pt x="808" y="96"/>
                </a:lnTo>
                <a:lnTo>
                  <a:pt x="798" y="84"/>
                </a:lnTo>
                <a:lnTo>
                  <a:pt x="786" y="72"/>
                </a:lnTo>
                <a:lnTo>
                  <a:pt x="776" y="60"/>
                </a:lnTo>
                <a:lnTo>
                  <a:pt x="748" y="40"/>
                </a:lnTo>
                <a:lnTo>
                  <a:pt x="734" y="30"/>
                </a:lnTo>
                <a:lnTo>
                  <a:pt x="720" y="22"/>
                </a:lnTo>
                <a:lnTo>
                  <a:pt x="704" y="16"/>
                </a:lnTo>
                <a:lnTo>
                  <a:pt x="688" y="10"/>
                </a:lnTo>
                <a:lnTo>
                  <a:pt x="672" y="6"/>
                </a:lnTo>
                <a:lnTo>
                  <a:pt x="656" y="4"/>
                </a:lnTo>
                <a:lnTo>
                  <a:pt x="638" y="2"/>
                </a:lnTo>
                <a:lnTo>
                  <a:pt x="622" y="0"/>
                </a:lnTo>
                <a:lnTo>
                  <a:pt x="622" y="0"/>
                </a:lnTo>
                <a:lnTo>
                  <a:pt x="592" y="2"/>
                </a:lnTo>
                <a:lnTo>
                  <a:pt x="564" y="8"/>
                </a:lnTo>
                <a:lnTo>
                  <a:pt x="538" y="16"/>
                </a:lnTo>
                <a:lnTo>
                  <a:pt x="512" y="28"/>
                </a:lnTo>
                <a:lnTo>
                  <a:pt x="488" y="42"/>
                </a:lnTo>
                <a:lnTo>
                  <a:pt x="466" y="60"/>
                </a:lnTo>
                <a:lnTo>
                  <a:pt x="446" y="80"/>
                </a:lnTo>
                <a:lnTo>
                  <a:pt x="430" y="102"/>
                </a:lnTo>
                <a:lnTo>
                  <a:pt x="430" y="102"/>
                </a:lnTo>
                <a:lnTo>
                  <a:pt x="412" y="92"/>
                </a:lnTo>
                <a:lnTo>
                  <a:pt x="392" y="86"/>
                </a:lnTo>
                <a:lnTo>
                  <a:pt x="374" y="80"/>
                </a:lnTo>
                <a:lnTo>
                  <a:pt x="352" y="80"/>
                </a:lnTo>
                <a:lnTo>
                  <a:pt x="352" y="80"/>
                </a:lnTo>
                <a:lnTo>
                  <a:pt x="338" y="80"/>
                </a:lnTo>
                <a:lnTo>
                  <a:pt x="324" y="82"/>
                </a:lnTo>
                <a:lnTo>
                  <a:pt x="310" y="86"/>
                </a:lnTo>
                <a:lnTo>
                  <a:pt x="298" y="90"/>
                </a:lnTo>
                <a:lnTo>
                  <a:pt x="286" y="96"/>
                </a:lnTo>
                <a:lnTo>
                  <a:pt x="274" y="104"/>
                </a:lnTo>
                <a:lnTo>
                  <a:pt x="262" y="112"/>
                </a:lnTo>
                <a:lnTo>
                  <a:pt x="252" y="122"/>
                </a:lnTo>
                <a:lnTo>
                  <a:pt x="244" y="132"/>
                </a:lnTo>
                <a:lnTo>
                  <a:pt x="234" y="142"/>
                </a:lnTo>
                <a:lnTo>
                  <a:pt x="228" y="154"/>
                </a:lnTo>
                <a:lnTo>
                  <a:pt x="222" y="166"/>
                </a:lnTo>
                <a:lnTo>
                  <a:pt x="218" y="180"/>
                </a:lnTo>
                <a:lnTo>
                  <a:pt x="214" y="194"/>
                </a:lnTo>
                <a:lnTo>
                  <a:pt x="212" y="208"/>
                </a:lnTo>
                <a:lnTo>
                  <a:pt x="210" y="222"/>
                </a:lnTo>
                <a:lnTo>
                  <a:pt x="210" y="222"/>
                </a:lnTo>
                <a:lnTo>
                  <a:pt x="212" y="228"/>
                </a:lnTo>
                <a:lnTo>
                  <a:pt x="212" y="228"/>
                </a:lnTo>
                <a:lnTo>
                  <a:pt x="200" y="234"/>
                </a:lnTo>
                <a:lnTo>
                  <a:pt x="200" y="234"/>
                </a:lnTo>
                <a:lnTo>
                  <a:pt x="190" y="230"/>
                </a:lnTo>
                <a:lnTo>
                  <a:pt x="180" y="226"/>
                </a:lnTo>
                <a:lnTo>
                  <a:pt x="168" y="224"/>
                </a:lnTo>
                <a:lnTo>
                  <a:pt x="156" y="222"/>
                </a:lnTo>
                <a:lnTo>
                  <a:pt x="156" y="222"/>
                </a:lnTo>
                <a:lnTo>
                  <a:pt x="138" y="224"/>
                </a:lnTo>
                <a:lnTo>
                  <a:pt x="122" y="230"/>
                </a:lnTo>
                <a:lnTo>
                  <a:pt x="106" y="238"/>
                </a:lnTo>
                <a:lnTo>
                  <a:pt x="94" y="248"/>
                </a:lnTo>
                <a:lnTo>
                  <a:pt x="82" y="262"/>
                </a:lnTo>
                <a:lnTo>
                  <a:pt x="74" y="276"/>
                </a:lnTo>
                <a:lnTo>
                  <a:pt x="70" y="294"/>
                </a:lnTo>
                <a:lnTo>
                  <a:pt x="68" y="312"/>
                </a:lnTo>
                <a:lnTo>
                  <a:pt x="68" y="312"/>
                </a:lnTo>
                <a:lnTo>
                  <a:pt x="70" y="328"/>
                </a:lnTo>
                <a:lnTo>
                  <a:pt x="74" y="346"/>
                </a:lnTo>
                <a:lnTo>
                  <a:pt x="82" y="360"/>
                </a:lnTo>
                <a:lnTo>
                  <a:pt x="94" y="374"/>
                </a:lnTo>
                <a:lnTo>
                  <a:pt x="106" y="384"/>
                </a:lnTo>
                <a:lnTo>
                  <a:pt x="122" y="392"/>
                </a:lnTo>
                <a:lnTo>
                  <a:pt x="138" y="398"/>
                </a:lnTo>
                <a:lnTo>
                  <a:pt x="156" y="400"/>
                </a:lnTo>
                <a:lnTo>
                  <a:pt x="156" y="400"/>
                </a:lnTo>
                <a:close/>
                <a:moveTo>
                  <a:pt x="156" y="278"/>
                </a:moveTo>
                <a:lnTo>
                  <a:pt x="156" y="278"/>
                </a:lnTo>
                <a:lnTo>
                  <a:pt x="164" y="280"/>
                </a:lnTo>
                <a:lnTo>
                  <a:pt x="170" y="282"/>
                </a:lnTo>
                <a:lnTo>
                  <a:pt x="176" y="284"/>
                </a:lnTo>
                <a:lnTo>
                  <a:pt x="182" y="290"/>
                </a:lnTo>
                <a:lnTo>
                  <a:pt x="182" y="290"/>
                </a:lnTo>
                <a:lnTo>
                  <a:pt x="186" y="294"/>
                </a:lnTo>
                <a:lnTo>
                  <a:pt x="192" y="298"/>
                </a:lnTo>
                <a:lnTo>
                  <a:pt x="196" y="298"/>
                </a:lnTo>
                <a:lnTo>
                  <a:pt x="204" y="300"/>
                </a:lnTo>
                <a:lnTo>
                  <a:pt x="204" y="300"/>
                </a:lnTo>
                <a:lnTo>
                  <a:pt x="210" y="298"/>
                </a:lnTo>
                <a:lnTo>
                  <a:pt x="214" y="296"/>
                </a:lnTo>
                <a:lnTo>
                  <a:pt x="220" y="294"/>
                </a:lnTo>
                <a:lnTo>
                  <a:pt x="224" y="288"/>
                </a:lnTo>
                <a:lnTo>
                  <a:pt x="224" y="288"/>
                </a:lnTo>
                <a:lnTo>
                  <a:pt x="236" y="278"/>
                </a:lnTo>
                <a:lnTo>
                  <a:pt x="250" y="270"/>
                </a:lnTo>
                <a:lnTo>
                  <a:pt x="250" y="270"/>
                </a:lnTo>
                <a:lnTo>
                  <a:pt x="258" y="266"/>
                </a:lnTo>
                <a:lnTo>
                  <a:pt x="266" y="258"/>
                </a:lnTo>
                <a:lnTo>
                  <a:pt x="268" y="248"/>
                </a:lnTo>
                <a:lnTo>
                  <a:pt x="268" y="238"/>
                </a:lnTo>
                <a:lnTo>
                  <a:pt x="268" y="238"/>
                </a:lnTo>
                <a:lnTo>
                  <a:pt x="266" y="222"/>
                </a:lnTo>
                <a:lnTo>
                  <a:pt x="266" y="222"/>
                </a:lnTo>
                <a:lnTo>
                  <a:pt x="268" y="204"/>
                </a:lnTo>
                <a:lnTo>
                  <a:pt x="274" y="188"/>
                </a:lnTo>
                <a:lnTo>
                  <a:pt x="282" y="174"/>
                </a:lnTo>
                <a:lnTo>
                  <a:pt x="292" y="160"/>
                </a:lnTo>
                <a:lnTo>
                  <a:pt x="304" y="150"/>
                </a:lnTo>
                <a:lnTo>
                  <a:pt x="320" y="142"/>
                </a:lnTo>
                <a:lnTo>
                  <a:pt x="336" y="138"/>
                </a:lnTo>
                <a:lnTo>
                  <a:pt x="352" y="136"/>
                </a:lnTo>
                <a:lnTo>
                  <a:pt x="352" y="136"/>
                </a:lnTo>
                <a:lnTo>
                  <a:pt x="370" y="138"/>
                </a:lnTo>
                <a:lnTo>
                  <a:pt x="388" y="142"/>
                </a:lnTo>
                <a:lnTo>
                  <a:pt x="404" y="152"/>
                </a:lnTo>
                <a:lnTo>
                  <a:pt x="416" y="164"/>
                </a:lnTo>
                <a:lnTo>
                  <a:pt x="416" y="164"/>
                </a:lnTo>
                <a:lnTo>
                  <a:pt x="422" y="168"/>
                </a:lnTo>
                <a:lnTo>
                  <a:pt x="428" y="170"/>
                </a:lnTo>
                <a:lnTo>
                  <a:pt x="434" y="172"/>
                </a:lnTo>
                <a:lnTo>
                  <a:pt x="442" y="172"/>
                </a:lnTo>
                <a:lnTo>
                  <a:pt x="442" y="172"/>
                </a:lnTo>
                <a:lnTo>
                  <a:pt x="448" y="170"/>
                </a:lnTo>
                <a:lnTo>
                  <a:pt x="454" y="168"/>
                </a:lnTo>
                <a:lnTo>
                  <a:pt x="458" y="162"/>
                </a:lnTo>
                <a:lnTo>
                  <a:pt x="462" y="156"/>
                </a:lnTo>
                <a:lnTo>
                  <a:pt x="462" y="156"/>
                </a:lnTo>
                <a:lnTo>
                  <a:pt x="474" y="134"/>
                </a:lnTo>
                <a:lnTo>
                  <a:pt x="490" y="116"/>
                </a:lnTo>
                <a:lnTo>
                  <a:pt x="508" y="98"/>
                </a:lnTo>
                <a:lnTo>
                  <a:pt x="528" y="84"/>
                </a:lnTo>
                <a:lnTo>
                  <a:pt x="548" y="72"/>
                </a:lnTo>
                <a:lnTo>
                  <a:pt x="572" y="64"/>
                </a:lnTo>
                <a:lnTo>
                  <a:pt x="596" y="58"/>
                </a:lnTo>
                <a:lnTo>
                  <a:pt x="622" y="56"/>
                </a:lnTo>
                <a:lnTo>
                  <a:pt x="622" y="56"/>
                </a:lnTo>
                <a:lnTo>
                  <a:pt x="650" y="60"/>
                </a:lnTo>
                <a:lnTo>
                  <a:pt x="676" y="66"/>
                </a:lnTo>
                <a:lnTo>
                  <a:pt x="702" y="76"/>
                </a:lnTo>
                <a:lnTo>
                  <a:pt x="726" y="92"/>
                </a:lnTo>
                <a:lnTo>
                  <a:pt x="746" y="110"/>
                </a:lnTo>
                <a:lnTo>
                  <a:pt x="764" y="130"/>
                </a:lnTo>
                <a:lnTo>
                  <a:pt x="778" y="154"/>
                </a:lnTo>
                <a:lnTo>
                  <a:pt x="790" y="182"/>
                </a:lnTo>
                <a:lnTo>
                  <a:pt x="790" y="182"/>
                </a:lnTo>
                <a:lnTo>
                  <a:pt x="794" y="190"/>
                </a:lnTo>
                <a:lnTo>
                  <a:pt x="802" y="198"/>
                </a:lnTo>
                <a:lnTo>
                  <a:pt x="802" y="198"/>
                </a:lnTo>
                <a:lnTo>
                  <a:pt x="814" y="200"/>
                </a:lnTo>
                <a:lnTo>
                  <a:pt x="824" y="200"/>
                </a:lnTo>
                <a:lnTo>
                  <a:pt x="824" y="200"/>
                </a:lnTo>
                <a:lnTo>
                  <a:pt x="836" y="198"/>
                </a:lnTo>
                <a:lnTo>
                  <a:pt x="846" y="196"/>
                </a:lnTo>
                <a:lnTo>
                  <a:pt x="846" y="196"/>
                </a:lnTo>
                <a:lnTo>
                  <a:pt x="860" y="198"/>
                </a:lnTo>
                <a:lnTo>
                  <a:pt x="874" y="202"/>
                </a:lnTo>
                <a:lnTo>
                  <a:pt x="886" y="208"/>
                </a:lnTo>
                <a:lnTo>
                  <a:pt x="898" y="218"/>
                </a:lnTo>
                <a:lnTo>
                  <a:pt x="906" y="228"/>
                </a:lnTo>
                <a:lnTo>
                  <a:pt x="912" y="240"/>
                </a:lnTo>
                <a:lnTo>
                  <a:pt x="916" y="254"/>
                </a:lnTo>
                <a:lnTo>
                  <a:pt x="918" y="268"/>
                </a:lnTo>
                <a:lnTo>
                  <a:pt x="918" y="268"/>
                </a:lnTo>
                <a:lnTo>
                  <a:pt x="916" y="282"/>
                </a:lnTo>
                <a:lnTo>
                  <a:pt x="912" y="296"/>
                </a:lnTo>
                <a:lnTo>
                  <a:pt x="906" y="308"/>
                </a:lnTo>
                <a:lnTo>
                  <a:pt x="898" y="318"/>
                </a:lnTo>
                <a:lnTo>
                  <a:pt x="886" y="328"/>
                </a:lnTo>
                <a:lnTo>
                  <a:pt x="874" y="334"/>
                </a:lnTo>
                <a:lnTo>
                  <a:pt x="862" y="338"/>
                </a:lnTo>
                <a:lnTo>
                  <a:pt x="848" y="340"/>
                </a:lnTo>
                <a:lnTo>
                  <a:pt x="848" y="340"/>
                </a:lnTo>
                <a:lnTo>
                  <a:pt x="838" y="342"/>
                </a:lnTo>
                <a:lnTo>
                  <a:pt x="830" y="346"/>
                </a:lnTo>
                <a:lnTo>
                  <a:pt x="824" y="354"/>
                </a:lnTo>
                <a:lnTo>
                  <a:pt x="820" y="362"/>
                </a:lnTo>
                <a:lnTo>
                  <a:pt x="820" y="362"/>
                </a:lnTo>
                <a:lnTo>
                  <a:pt x="818" y="370"/>
                </a:lnTo>
                <a:lnTo>
                  <a:pt x="814" y="378"/>
                </a:lnTo>
                <a:lnTo>
                  <a:pt x="808" y="384"/>
                </a:lnTo>
                <a:lnTo>
                  <a:pt x="802" y="390"/>
                </a:lnTo>
                <a:lnTo>
                  <a:pt x="796" y="394"/>
                </a:lnTo>
                <a:lnTo>
                  <a:pt x="788" y="398"/>
                </a:lnTo>
                <a:lnTo>
                  <a:pt x="780" y="400"/>
                </a:lnTo>
                <a:lnTo>
                  <a:pt x="772" y="402"/>
                </a:lnTo>
                <a:lnTo>
                  <a:pt x="772" y="402"/>
                </a:lnTo>
                <a:lnTo>
                  <a:pt x="762" y="400"/>
                </a:lnTo>
                <a:lnTo>
                  <a:pt x="754" y="398"/>
                </a:lnTo>
                <a:lnTo>
                  <a:pt x="746" y="394"/>
                </a:lnTo>
                <a:lnTo>
                  <a:pt x="738" y="390"/>
                </a:lnTo>
                <a:lnTo>
                  <a:pt x="738" y="390"/>
                </a:lnTo>
                <a:lnTo>
                  <a:pt x="732" y="384"/>
                </a:lnTo>
                <a:lnTo>
                  <a:pt x="724" y="382"/>
                </a:lnTo>
                <a:lnTo>
                  <a:pt x="714" y="382"/>
                </a:lnTo>
                <a:lnTo>
                  <a:pt x="706" y="386"/>
                </a:lnTo>
                <a:lnTo>
                  <a:pt x="706" y="386"/>
                </a:lnTo>
                <a:lnTo>
                  <a:pt x="686" y="396"/>
                </a:lnTo>
                <a:lnTo>
                  <a:pt x="666" y="402"/>
                </a:lnTo>
                <a:lnTo>
                  <a:pt x="644" y="406"/>
                </a:lnTo>
                <a:lnTo>
                  <a:pt x="622" y="408"/>
                </a:lnTo>
                <a:lnTo>
                  <a:pt x="622" y="408"/>
                </a:lnTo>
                <a:lnTo>
                  <a:pt x="606" y="408"/>
                </a:lnTo>
                <a:lnTo>
                  <a:pt x="592" y="406"/>
                </a:lnTo>
                <a:lnTo>
                  <a:pt x="578" y="402"/>
                </a:lnTo>
                <a:lnTo>
                  <a:pt x="564" y="398"/>
                </a:lnTo>
                <a:lnTo>
                  <a:pt x="564" y="398"/>
                </a:lnTo>
                <a:lnTo>
                  <a:pt x="556" y="396"/>
                </a:lnTo>
                <a:lnTo>
                  <a:pt x="550" y="398"/>
                </a:lnTo>
                <a:lnTo>
                  <a:pt x="544" y="398"/>
                </a:lnTo>
                <a:lnTo>
                  <a:pt x="538" y="402"/>
                </a:lnTo>
                <a:lnTo>
                  <a:pt x="538" y="402"/>
                </a:lnTo>
                <a:lnTo>
                  <a:pt x="530" y="406"/>
                </a:lnTo>
                <a:lnTo>
                  <a:pt x="522" y="410"/>
                </a:lnTo>
                <a:lnTo>
                  <a:pt x="514" y="412"/>
                </a:lnTo>
                <a:lnTo>
                  <a:pt x="506" y="412"/>
                </a:lnTo>
                <a:lnTo>
                  <a:pt x="506" y="412"/>
                </a:lnTo>
                <a:lnTo>
                  <a:pt x="498" y="412"/>
                </a:lnTo>
                <a:lnTo>
                  <a:pt x="490" y="410"/>
                </a:lnTo>
                <a:lnTo>
                  <a:pt x="482" y="406"/>
                </a:lnTo>
                <a:lnTo>
                  <a:pt x="476" y="402"/>
                </a:lnTo>
                <a:lnTo>
                  <a:pt x="476" y="402"/>
                </a:lnTo>
                <a:lnTo>
                  <a:pt x="466" y="398"/>
                </a:lnTo>
                <a:lnTo>
                  <a:pt x="458" y="396"/>
                </a:lnTo>
                <a:lnTo>
                  <a:pt x="448" y="398"/>
                </a:lnTo>
                <a:lnTo>
                  <a:pt x="440" y="404"/>
                </a:lnTo>
                <a:lnTo>
                  <a:pt x="440" y="404"/>
                </a:lnTo>
                <a:lnTo>
                  <a:pt x="428" y="412"/>
                </a:lnTo>
                <a:lnTo>
                  <a:pt x="416" y="418"/>
                </a:lnTo>
                <a:lnTo>
                  <a:pt x="402" y="422"/>
                </a:lnTo>
                <a:lnTo>
                  <a:pt x="388" y="422"/>
                </a:lnTo>
                <a:lnTo>
                  <a:pt x="388" y="422"/>
                </a:lnTo>
                <a:lnTo>
                  <a:pt x="378" y="422"/>
                </a:lnTo>
                <a:lnTo>
                  <a:pt x="368" y="420"/>
                </a:lnTo>
                <a:lnTo>
                  <a:pt x="358" y="416"/>
                </a:lnTo>
                <a:lnTo>
                  <a:pt x="350" y="412"/>
                </a:lnTo>
                <a:lnTo>
                  <a:pt x="342" y="406"/>
                </a:lnTo>
                <a:lnTo>
                  <a:pt x="334" y="400"/>
                </a:lnTo>
                <a:lnTo>
                  <a:pt x="326" y="392"/>
                </a:lnTo>
                <a:lnTo>
                  <a:pt x="320" y="384"/>
                </a:lnTo>
                <a:lnTo>
                  <a:pt x="320" y="384"/>
                </a:lnTo>
                <a:lnTo>
                  <a:pt x="314" y="376"/>
                </a:lnTo>
                <a:lnTo>
                  <a:pt x="306" y="372"/>
                </a:lnTo>
                <a:lnTo>
                  <a:pt x="296" y="370"/>
                </a:lnTo>
                <a:lnTo>
                  <a:pt x="286" y="372"/>
                </a:lnTo>
                <a:lnTo>
                  <a:pt x="286" y="372"/>
                </a:lnTo>
                <a:lnTo>
                  <a:pt x="278" y="376"/>
                </a:lnTo>
                <a:lnTo>
                  <a:pt x="268" y="376"/>
                </a:lnTo>
                <a:lnTo>
                  <a:pt x="268" y="376"/>
                </a:lnTo>
                <a:lnTo>
                  <a:pt x="252" y="374"/>
                </a:lnTo>
                <a:lnTo>
                  <a:pt x="238" y="368"/>
                </a:lnTo>
                <a:lnTo>
                  <a:pt x="228" y="358"/>
                </a:lnTo>
                <a:lnTo>
                  <a:pt x="218" y="346"/>
                </a:lnTo>
                <a:lnTo>
                  <a:pt x="218" y="346"/>
                </a:lnTo>
                <a:lnTo>
                  <a:pt x="216" y="342"/>
                </a:lnTo>
                <a:lnTo>
                  <a:pt x="212" y="336"/>
                </a:lnTo>
                <a:lnTo>
                  <a:pt x="206" y="334"/>
                </a:lnTo>
                <a:lnTo>
                  <a:pt x="200" y="332"/>
                </a:lnTo>
                <a:lnTo>
                  <a:pt x="200" y="332"/>
                </a:lnTo>
                <a:lnTo>
                  <a:pt x="194" y="330"/>
                </a:lnTo>
                <a:lnTo>
                  <a:pt x="188" y="332"/>
                </a:lnTo>
                <a:lnTo>
                  <a:pt x="182" y="334"/>
                </a:lnTo>
                <a:lnTo>
                  <a:pt x="176" y="336"/>
                </a:lnTo>
                <a:lnTo>
                  <a:pt x="176" y="336"/>
                </a:lnTo>
                <a:lnTo>
                  <a:pt x="168" y="342"/>
                </a:lnTo>
                <a:lnTo>
                  <a:pt x="162" y="344"/>
                </a:lnTo>
                <a:lnTo>
                  <a:pt x="156" y="344"/>
                </a:lnTo>
                <a:lnTo>
                  <a:pt x="156" y="344"/>
                </a:lnTo>
                <a:lnTo>
                  <a:pt x="150" y="344"/>
                </a:lnTo>
                <a:lnTo>
                  <a:pt x="144" y="342"/>
                </a:lnTo>
                <a:lnTo>
                  <a:pt x="138" y="338"/>
                </a:lnTo>
                <a:lnTo>
                  <a:pt x="134" y="334"/>
                </a:lnTo>
                <a:lnTo>
                  <a:pt x="130" y="330"/>
                </a:lnTo>
                <a:lnTo>
                  <a:pt x="126" y="324"/>
                </a:lnTo>
                <a:lnTo>
                  <a:pt x="124" y="318"/>
                </a:lnTo>
                <a:lnTo>
                  <a:pt x="124" y="312"/>
                </a:lnTo>
                <a:lnTo>
                  <a:pt x="124" y="312"/>
                </a:lnTo>
                <a:lnTo>
                  <a:pt x="124" y="304"/>
                </a:lnTo>
                <a:lnTo>
                  <a:pt x="126" y="298"/>
                </a:lnTo>
                <a:lnTo>
                  <a:pt x="130" y="292"/>
                </a:lnTo>
                <a:lnTo>
                  <a:pt x="134" y="288"/>
                </a:lnTo>
                <a:lnTo>
                  <a:pt x="138" y="284"/>
                </a:lnTo>
                <a:lnTo>
                  <a:pt x="144" y="280"/>
                </a:lnTo>
                <a:lnTo>
                  <a:pt x="150" y="280"/>
                </a:lnTo>
                <a:lnTo>
                  <a:pt x="156" y="278"/>
                </a:lnTo>
                <a:lnTo>
                  <a:pt x="156" y="278"/>
                </a:lnTo>
                <a:close/>
                <a:moveTo>
                  <a:pt x="898" y="884"/>
                </a:moveTo>
                <a:lnTo>
                  <a:pt x="898" y="884"/>
                </a:lnTo>
                <a:lnTo>
                  <a:pt x="890" y="876"/>
                </a:lnTo>
                <a:lnTo>
                  <a:pt x="882" y="872"/>
                </a:lnTo>
                <a:lnTo>
                  <a:pt x="872" y="870"/>
                </a:lnTo>
                <a:lnTo>
                  <a:pt x="862" y="870"/>
                </a:lnTo>
                <a:lnTo>
                  <a:pt x="862" y="870"/>
                </a:lnTo>
                <a:lnTo>
                  <a:pt x="674" y="938"/>
                </a:lnTo>
                <a:lnTo>
                  <a:pt x="674" y="938"/>
                </a:lnTo>
                <a:lnTo>
                  <a:pt x="646" y="884"/>
                </a:lnTo>
                <a:lnTo>
                  <a:pt x="646" y="884"/>
                </a:lnTo>
                <a:lnTo>
                  <a:pt x="640" y="876"/>
                </a:lnTo>
                <a:lnTo>
                  <a:pt x="632" y="870"/>
                </a:lnTo>
                <a:lnTo>
                  <a:pt x="622" y="870"/>
                </a:lnTo>
                <a:lnTo>
                  <a:pt x="612" y="870"/>
                </a:lnTo>
                <a:lnTo>
                  <a:pt x="612" y="870"/>
                </a:lnTo>
                <a:lnTo>
                  <a:pt x="434" y="934"/>
                </a:lnTo>
                <a:lnTo>
                  <a:pt x="434" y="934"/>
                </a:lnTo>
                <a:lnTo>
                  <a:pt x="406" y="550"/>
                </a:lnTo>
                <a:lnTo>
                  <a:pt x="406" y="550"/>
                </a:lnTo>
                <a:lnTo>
                  <a:pt x="404" y="540"/>
                </a:lnTo>
                <a:lnTo>
                  <a:pt x="398" y="532"/>
                </a:lnTo>
                <a:lnTo>
                  <a:pt x="390" y="526"/>
                </a:lnTo>
                <a:lnTo>
                  <a:pt x="378" y="524"/>
                </a:lnTo>
                <a:lnTo>
                  <a:pt x="346" y="524"/>
                </a:lnTo>
                <a:lnTo>
                  <a:pt x="346" y="524"/>
                </a:lnTo>
                <a:lnTo>
                  <a:pt x="336" y="526"/>
                </a:lnTo>
                <a:lnTo>
                  <a:pt x="326" y="532"/>
                </a:lnTo>
                <a:lnTo>
                  <a:pt x="320" y="540"/>
                </a:lnTo>
                <a:lnTo>
                  <a:pt x="318" y="550"/>
                </a:lnTo>
                <a:lnTo>
                  <a:pt x="318" y="550"/>
                </a:lnTo>
                <a:lnTo>
                  <a:pt x="284" y="938"/>
                </a:lnTo>
                <a:lnTo>
                  <a:pt x="284" y="938"/>
                </a:lnTo>
                <a:lnTo>
                  <a:pt x="260" y="938"/>
                </a:lnTo>
                <a:lnTo>
                  <a:pt x="260" y="938"/>
                </a:lnTo>
                <a:lnTo>
                  <a:pt x="260" y="902"/>
                </a:lnTo>
                <a:lnTo>
                  <a:pt x="260" y="902"/>
                </a:lnTo>
                <a:lnTo>
                  <a:pt x="256" y="892"/>
                </a:lnTo>
                <a:lnTo>
                  <a:pt x="250" y="882"/>
                </a:lnTo>
                <a:lnTo>
                  <a:pt x="242" y="876"/>
                </a:lnTo>
                <a:lnTo>
                  <a:pt x="232" y="874"/>
                </a:lnTo>
                <a:lnTo>
                  <a:pt x="232" y="874"/>
                </a:lnTo>
                <a:lnTo>
                  <a:pt x="208" y="874"/>
                </a:lnTo>
                <a:lnTo>
                  <a:pt x="208" y="874"/>
                </a:lnTo>
                <a:lnTo>
                  <a:pt x="178" y="464"/>
                </a:lnTo>
                <a:lnTo>
                  <a:pt x="178" y="464"/>
                </a:lnTo>
                <a:lnTo>
                  <a:pt x="176" y="454"/>
                </a:lnTo>
                <a:lnTo>
                  <a:pt x="170" y="446"/>
                </a:lnTo>
                <a:lnTo>
                  <a:pt x="160" y="440"/>
                </a:lnTo>
                <a:lnTo>
                  <a:pt x="150" y="438"/>
                </a:lnTo>
                <a:lnTo>
                  <a:pt x="116" y="438"/>
                </a:lnTo>
                <a:lnTo>
                  <a:pt x="116" y="438"/>
                </a:lnTo>
                <a:lnTo>
                  <a:pt x="106" y="440"/>
                </a:lnTo>
                <a:lnTo>
                  <a:pt x="98" y="446"/>
                </a:lnTo>
                <a:lnTo>
                  <a:pt x="92" y="454"/>
                </a:lnTo>
                <a:lnTo>
                  <a:pt x="90" y="464"/>
                </a:lnTo>
                <a:lnTo>
                  <a:pt x="90" y="464"/>
                </a:lnTo>
                <a:lnTo>
                  <a:pt x="54" y="872"/>
                </a:lnTo>
                <a:lnTo>
                  <a:pt x="54" y="872"/>
                </a:lnTo>
                <a:lnTo>
                  <a:pt x="28" y="872"/>
                </a:lnTo>
                <a:lnTo>
                  <a:pt x="28" y="872"/>
                </a:lnTo>
                <a:lnTo>
                  <a:pt x="18" y="874"/>
                </a:lnTo>
                <a:lnTo>
                  <a:pt x="10" y="880"/>
                </a:lnTo>
                <a:lnTo>
                  <a:pt x="4" y="888"/>
                </a:lnTo>
                <a:lnTo>
                  <a:pt x="0" y="900"/>
                </a:lnTo>
                <a:lnTo>
                  <a:pt x="0" y="1084"/>
                </a:lnTo>
                <a:lnTo>
                  <a:pt x="0" y="1084"/>
                </a:lnTo>
                <a:lnTo>
                  <a:pt x="4" y="1094"/>
                </a:lnTo>
                <a:lnTo>
                  <a:pt x="10" y="1104"/>
                </a:lnTo>
                <a:lnTo>
                  <a:pt x="18" y="1110"/>
                </a:lnTo>
                <a:lnTo>
                  <a:pt x="28" y="1112"/>
                </a:lnTo>
                <a:lnTo>
                  <a:pt x="28" y="1112"/>
                </a:lnTo>
                <a:lnTo>
                  <a:pt x="40" y="1110"/>
                </a:lnTo>
                <a:lnTo>
                  <a:pt x="48" y="1104"/>
                </a:lnTo>
                <a:lnTo>
                  <a:pt x="54" y="1094"/>
                </a:lnTo>
                <a:lnTo>
                  <a:pt x="56" y="1084"/>
                </a:lnTo>
                <a:lnTo>
                  <a:pt x="56" y="1084"/>
                </a:lnTo>
                <a:lnTo>
                  <a:pt x="56" y="928"/>
                </a:lnTo>
                <a:lnTo>
                  <a:pt x="56" y="928"/>
                </a:lnTo>
                <a:lnTo>
                  <a:pt x="80" y="928"/>
                </a:lnTo>
                <a:lnTo>
                  <a:pt x="80" y="928"/>
                </a:lnTo>
                <a:lnTo>
                  <a:pt x="92" y="926"/>
                </a:lnTo>
                <a:lnTo>
                  <a:pt x="100" y="920"/>
                </a:lnTo>
                <a:lnTo>
                  <a:pt x="106" y="912"/>
                </a:lnTo>
                <a:lnTo>
                  <a:pt x="108" y="902"/>
                </a:lnTo>
                <a:lnTo>
                  <a:pt x="108" y="902"/>
                </a:lnTo>
                <a:lnTo>
                  <a:pt x="132" y="614"/>
                </a:lnTo>
                <a:lnTo>
                  <a:pt x="132" y="614"/>
                </a:lnTo>
                <a:lnTo>
                  <a:pt x="154" y="904"/>
                </a:lnTo>
                <a:lnTo>
                  <a:pt x="154" y="904"/>
                </a:lnTo>
                <a:lnTo>
                  <a:pt x="156" y="914"/>
                </a:lnTo>
                <a:lnTo>
                  <a:pt x="162" y="924"/>
                </a:lnTo>
                <a:lnTo>
                  <a:pt x="170" y="928"/>
                </a:lnTo>
                <a:lnTo>
                  <a:pt x="182" y="930"/>
                </a:lnTo>
                <a:lnTo>
                  <a:pt x="182" y="930"/>
                </a:lnTo>
                <a:lnTo>
                  <a:pt x="204" y="930"/>
                </a:lnTo>
                <a:lnTo>
                  <a:pt x="204" y="930"/>
                </a:lnTo>
                <a:lnTo>
                  <a:pt x="204" y="966"/>
                </a:lnTo>
                <a:lnTo>
                  <a:pt x="204" y="966"/>
                </a:lnTo>
                <a:lnTo>
                  <a:pt x="206" y="978"/>
                </a:lnTo>
                <a:lnTo>
                  <a:pt x="212" y="986"/>
                </a:lnTo>
                <a:lnTo>
                  <a:pt x="212" y="986"/>
                </a:lnTo>
                <a:lnTo>
                  <a:pt x="220" y="992"/>
                </a:lnTo>
                <a:lnTo>
                  <a:pt x="232" y="994"/>
                </a:lnTo>
                <a:lnTo>
                  <a:pt x="310" y="994"/>
                </a:lnTo>
                <a:lnTo>
                  <a:pt x="310" y="994"/>
                </a:lnTo>
                <a:lnTo>
                  <a:pt x="320" y="992"/>
                </a:lnTo>
                <a:lnTo>
                  <a:pt x="328" y="986"/>
                </a:lnTo>
                <a:lnTo>
                  <a:pt x="334" y="978"/>
                </a:lnTo>
                <a:lnTo>
                  <a:pt x="338" y="968"/>
                </a:lnTo>
                <a:lnTo>
                  <a:pt x="338" y="968"/>
                </a:lnTo>
                <a:lnTo>
                  <a:pt x="362" y="694"/>
                </a:lnTo>
                <a:lnTo>
                  <a:pt x="362" y="694"/>
                </a:lnTo>
                <a:lnTo>
                  <a:pt x="382" y="974"/>
                </a:lnTo>
                <a:lnTo>
                  <a:pt x="382" y="974"/>
                </a:lnTo>
                <a:lnTo>
                  <a:pt x="382" y="980"/>
                </a:lnTo>
                <a:lnTo>
                  <a:pt x="386" y="986"/>
                </a:lnTo>
                <a:lnTo>
                  <a:pt x="390" y="992"/>
                </a:lnTo>
                <a:lnTo>
                  <a:pt x="394" y="996"/>
                </a:lnTo>
                <a:lnTo>
                  <a:pt x="394" y="996"/>
                </a:lnTo>
                <a:lnTo>
                  <a:pt x="400" y="998"/>
                </a:lnTo>
                <a:lnTo>
                  <a:pt x="406" y="1000"/>
                </a:lnTo>
                <a:lnTo>
                  <a:pt x="412" y="1000"/>
                </a:lnTo>
                <a:lnTo>
                  <a:pt x="418" y="998"/>
                </a:lnTo>
                <a:lnTo>
                  <a:pt x="418" y="998"/>
                </a:lnTo>
                <a:lnTo>
                  <a:pt x="608" y="932"/>
                </a:lnTo>
                <a:lnTo>
                  <a:pt x="608" y="932"/>
                </a:lnTo>
                <a:lnTo>
                  <a:pt x="636" y="986"/>
                </a:lnTo>
                <a:lnTo>
                  <a:pt x="636" y="986"/>
                </a:lnTo>
                <a:lnTo>
                  <a:pt x="642" y="994"/>
                </a:lnTo>
                <a:lnTo>
                  <a:pt x="650" y="998"/>
                </a:lnTo>
                <a:lnTo>
                  <a:pt x="660" y="1000"/>
                </a:lnTo>
                <a:lnTo>
                  <a:pt x="670" y="998"/>
                </a:lnTo>
                <a:lnTo>
                  <a:pt x="670" y="998"/>
                </a:lnTo>
                <a:lnTo>
                  <a:pt x="858" y="932"/>
                </a:lnTo>
                <a:lnTo>
                  <a:pt x="858" y="932"/>
                </a:lnTo>
                <a:lnTo>
                  <a:pt x="884" y="982"/>
                </a:lnTo>
                <a:lnTo>
                  <a:pt x="884" y="1036"/>
                </a:lnTo>
                <a:lnTo>
                  <a:pt x="734" y="1036"/>
                </a:lnTo>
                <a:lnTo>
                  <a:pt x="734" y="1036"/>
                </a:lnTo>
                <a:lnTo>
                  <a:pt x="724" y="1038"/>
                </a:lnTo>
                <a:lnTo>
                  <a:pt x="714" y="1044"/>
                </a:lnTo>
                <a:lnTo>
                  <a:pt x="708" y="1054"/>
                </a:lnTo>
                <a:lnTo>
                  <a:pt x="706" y="1064"/>
                </a:lnTo>
                <a:lnTo>
                  <a:pt x="706" y="1064"/>
                </a:lnTo>
                <a:lnTo>
                  <a:pt x="708" y="1076"/>
                </a:lnTo>
                <a:lnTo>
                  <a:pt x="714" y="1084"/>
                </a:lnTo>
                <a:lnTo>
                  <a:pt x="724" y="1090"/>
                </a:lnTo>
                <a:lnTo>
                  <a:pt x="734" y="1092"/>
                </a:lnTo>
                <a:lnTo>
                  <a:pt x="884" y="1092"/>
                </a:lnTo>
                <a:lnTo>
                  <a:pt x="884" y="1222"/>
                </a:lnTo>
                <a:lnTo>
                  <a:pt x="884" y="1222"/>
                </a:lnTo>
                <a:lnTo>
                  <a:pt x="878" y="1230"/>
                </a:lnTo>
                <a:lnTo>
                  <a:pt x="870" y="1238"/>
                </a:lnTo>
                <a:lnTo>
                  <a:pt x="862" y="1244"/>
                </a:lnTo>
                <a:lnTo>
                  <a:pt x="850" y="1250"/>
                </a:lnTo>
                <a:lnTo>
                  <a:pt x="840" y="1256"/>
                </a:lnTo>
                <a:lnTo>
                  <a:pt x="828" y="1258"/>
                </a:lnTo>
                <a:lnTo>
                  <a:pt x="814" y="1260"/>
                </a:lnTo>
                <a:lnTo>
                  <a:pt x="802" y="1262"/>
                </a:lnTo>
                <a:lnTo>
                  <a:pt x="802" y="1262"/>
                </a:lnTo>
                <a:lnTo>
                  <a:pt x="788" y="1260"/>
                </a:lnTo>
                <a:lnTo>
                  <a:pt x="774" y="1258"/>
                </a:lnTo>
                <a:lnTo>
                  <a:pt x="760" y="1254"/>
                </a:lnTo>
                <a:lnTo>
                  <a:pt x="748" y="1250"/>
                </a:lnTo>
                <a:lnTo>
                  <a:pt x="738" y="1242"/>
                </a:lnTo>
                <a:lnTo>
                  <a:pt x="730" y="1236"/>
                </a:lnTo>
                <a:lnTo>
                  <a:pt x="722" y="1226"/>
                </a:lnTo>
                <a:lnTo>
                  <a:pt x="718" y="1218"/>
                </a:lnTo>
                <a:lnTo>
                  <a:pt x="718" y="1218"/>
                </a:lnTo>
                <a:lnTo>
                  <a:pt x="712" y="1210"/>
                </a:lnTo>
                <a:lnTo>
                  <a:pt x="706" y="1204"/>
                </a:lnTo>
                <a:lnTo>
                  <a:pt x="700" y="1202"/>
                </a:lnTo>
                <a:lnTo>
                  <a:pt x="692" y="1200"/>
                </a:lnTo>
                <a:lnTo>
                  <a:pt x="692" y="1200"/>
                </a:lnTo>
                <a:lnTo>
                  <a:pt x="684" y="1202"/>
                </a:lnTo>
                <a:lnTo>
                  <a:pt x="676" y="1204"/>
                </a:lnTo>
                <a:lnTo>
                  <a:pt x="670" y="1210"/>
                </a:lnTo>
                <a:lnTo>
                  <a:pt x="666" y="1218"/>
                </a:lnTo>
                <a:lnTo>
                  <a:pt x="666" y="1218"/>
                </a:lnTo>
                <a:lnTo>
                  <a:pt x="660" y="1226"/>
                </a:lnTo>
                <a:lnTo>
                  <a:pt x="654" y="1236"/>
                </a:lnTo>
                <a:lnTo>
                  <a:pt x="644" y="1242"/>
                </a:lnTo>
                <a:lnTo>
                  <a:pt x="634" y="1250"/>
                </a:lnTo>
                <a:lnTo>
                  <a:pt x="622" y="1254"/>
                </a:lnTo>
                <a:lnTo>
                  <a:pt x="610" y="1258"/>
                </a:lnTo>
                <a:lnTo>
                  <a:pt x="596" y="1260"/>
                </a:lnTo>
                <a:lnTo>
                  <a:pt x="580" y="1262"/>
                </a:lnTo>
                <a:lnTo>
                  <a:pt x="580" y="1262"/>
                </a:lnTo>
                <a:lnTo>
                  <a:pt x="566" y="1260"/>
                </a:lnTo>
                <a:lnTo>
                  <a:pt x="554" y="1258"/>
                </a:lnTo>
                <a:lnTo>
                  <a:pt x="540" y="1254"/>
                </a:lnTo>
                <a:lnTo>
                  <a:pt x="528" y="1250"/>
                </a:lnTo>
                <a:lnTo>
                  <a:pt x="518" y="1244"/>
                </a:lnTo>
                <a:lnTo>
                  <a:pt x="510" y="1236"/>
                </a:lnTo>
                <a:lnTo>
                  <a:pt x="502" y="1228"/>
                </a:lnTo>
                <a:lnTo>
                  <a:pt x="498" y="1218"/>
                </a:lnTo>
                <a:lnTo>
                  <a:pt x="498" y="1218"/>
                </a:lnTo>
                <a:lnTo>
                  <a:pt x="492" y="1212"/>
                </a:lnTo>
                <a:lnTo>
                  <a:pt x="486" y="1206"/>
                </a:lnTo>
                <a:lnTo>
                  <a:pt x="480" y="1202"/>
                </a:lnTo>
                <a:lnTo>
                  <a:pt x="472" y="1202"/>
                </a:lnTo>
                <a:lnTo>
                  <a:pt x="472" y="1202"/>
                </a:lnTo>
                <a:lnTo>
                  <a:pt x="464" y="1202"/>
                </a:lnTo>
                <a:lnTo>
                  <a:pt x="456" y="1206"/>
                </a:lnTo>
                <a:lnTo>
                  <a:pt x="450" y="1212"/>
                </a:lnTo>
                <a:lnTo>
                  <a:pt x="446" y="1218"/>
                </a:lnTo>
                <a:lnTo>
                  <a:pt x="446" y="1218"/>
                </a:lnTo>
                <a:lnTo>
                  <a:pt x="440" y="1228"/>
                </a:lnTo>
                <a:lnTo>
                  <a:pt x="434" y="1236"/>
                </a:lnTo>
                <a:lnTo>
                  <a:pt x="424" y="1244"/>
                </a:lnTo>
                <a:lnTo>
                  <a:pt x="414" y="1250"/>
                </a:lnTo>
                <a:lnTo>
                  <a:pt x="402" y="1254"/>
                </a:lnTo>
                <a:lnTo>
                  <a:pt x="390" y="1258"/>
                </a:lnTo>
                <a:lnTo>
                  <a:pt x="376" y="1260"/>
                </a:lnTo>
                <a:lnTo>
                  <a:pt x="362" y="1262"/>
                </a:lnTo>
                <a:lnTo>
                  <a:pt x="362" y="1262"/>
                </a:lnTo>
                <a:lnTo>
                  <a:pt x="348" y="1260"/>
                </a:lnTo>
                <a:lnTo>
                  <a:pt x="334" y="1258"/>
                </a:lnTo>
                <a:lnTo>
                  <a:pt x="320" y="1254"/>
                </a:lnTo>
                <a:lnTo>
                  <a:pt x="310" y="1250"/>
                </a:lnTo>
                <a:lnTo>
                  <a:pt x="298" y="1242"/>
                </a:lnTo>
                <a:lnTo>
                  <a:pt x="290" y="1236"/>
                </a:lnTo>
                <a:lnTo>
                  <a:pt x="282" y="1226"/>
                </a:lnTo>
                <a:lnTo>
                  <a:pt x="278" y="1218"/>
                </a:lnTo>
                <a:lnTo>
                  <a:pt x="278" y="1218"/>
                </a:lnTo>
                <a:lnTo>
                  <a:pt x="274" y="1210"/>
                </a:lnTo>
                <a:lnTo>
                  <a:pt x="268" y="1204"/>
                </a:lnTo>
                <a:lnTo>
                  <a:pt x="260" y="1202"/>
                </a:lnTo>
                <a:lnTo>
                  <a:pt x="252" y="1200"/>
                </a:lnTo>
                <a:lnTo>
                  <a:pt x="252" y="1200"/>
                </a:lnTo>
                <a:lnTo>
                  <a:pt x="244" y="1202"/>
                </a:lnTo>
                <a:lnTo>
                  <a:pt x="236" y="1204"/>
                </a:lnTo>
                <a:lnTo>
                  <a:pt x="230" y="1210"/>
                </a:lnTo>
                <a:lnTo>
                  <a:pt x="226" y="1218"/>
                </a:lnTo>
                <a:lnTo>
                  <a:pt x="226" y="1218"/>
                </a:lnTo>
                <a:lnTo>
                  <a:pt x="220" y="1226"/>
                </a:lnTo>
                <a:lnTo>
                  <a:pt x="214" y="1236"/>
                </a:lnTo>
                <a:lnTo>
                  <a:pt x="204" y="1242"/>
                </a:lnTo>
                <a:lnTo>
                  <a:pt x="194" y="1250"/>
                </a:lnTo>
                <a:lnTo>
                  <a:pt x="182" y="1254"/>
                </a:lnTo>
                <a:lnTo>
                  <a:pt x="170" y="1258"/>
                </a:lnTo>
                <a:lnTo>
                  <a:pt x="156" y="1260"/>
                </a:lnTo>
                <a:lnTo>
                  <a:pt x="142" y="1262"/>
                </a:lnTo>
                <a:lnTo>
                  <a:pt x="142" y="1262"/>
                </a:lnTo>
                <a:lnTo>
                  <a:pt x="128" y="1260"/>
                </a:lnTo>
                <a:lnTo>
                  <a:pt x="114" y="1258"/>
                </a:lnTo>
                <a:lnTo>
                  <a:pt x="100" y="1254"/>
                </a:lnTo>
                <a:lnTo>
                  <a:pt x="90" y="1250"/>
                </a:lnTo>
                <a:lnTo>
                  <a:pt x="78" y="1244"/>
                </a:lnTo>
                <a:lnTo>
                  <a:pt x="70" y="1236"/>
                </a:lnTo>
                <a:lnTo>
                  <a:pt x="62" y="1228"/>
                </a:lnTo>
                <a:lnTo>
                  <a:pt x="58" y="1218"/>
                </a:lnTo>
                <a:lnTo>
                  <a:pt x="58" y="1218"/>
                </a:lnTo>
                <a:lnTo>
                  <a:pt x="50" y="1210"/>
                </a:lnTo>
                <a:lnTo>
                  <a:pt x="42" y="1204"/>
                </a:lnTo>
                <a:lnTo>
                  <a:pt x="32" y="1202"/>
                </a:lnTo>
                <a:lnTo>
                  <a:pt x="20" y="1204"/>
                </a:lnTo>
                <a:lnTo>
                  <a:pt x="20" y="1204"/>
                </a:lnTo>
                <a:lnTo>
                  <a:pt x="12" y="1210"/>
                </a:lnTo>
                <a:lnTo>
                  <a:pt x="6" y="1220"/>
                </a:lnTo>
                <a:lnTo>
                  <a:pt x="4" y="1230"/>
                </a:lnTo>
                <a:lnTo>
                  <a:pt x="6" y="1240"/>
                </a:lnTo>
                <a:lnTo>
                  <a:pt x="6" y="1240"/>
                </a:lnTo>
                <a:lnTo>
                  <a:pt x="16" y="1258"/>
                </a:lnTo>
                <a:lnTo>
                  <a:pt x="28" y="1272"/>
                </a:lnTo>
                <a:lnTo>
                  <a:pt x="42" y="1286"/>
                </a:lnTo>
                <a:lnTo>
                  <a:pt x="58" y="1296"/>
                </a:lnTo>
                <a:lnTo>
                  <a:pt x="78" y="1306"/>
                </a:lnTo>
                <a:lnTo>
                  <a:pt x="98" y="1312"/>
                </a:lnTo>
                <a:lnTo>
                  <a:pt x="118" y="1316"/>
                </a:lnTo>
                <a:lnTo>
                  <a:pt x="142" y="1318"/>
                </a:lnTo>
                <a:lnTo>
                  <a:pt x="142" y="1318"/>
                </a:lnTo>
                <a:lnTo>
                  <a:pt x="158" y="1316"/>
                </a:lnTo>
                <a:lnTo>
                  <a:pt x="174" y="1314"/>
                </a:lnTo>
                <a:lnTo>
                  <a:pt x="188" y="1312"/>
                </a:lnTo>
                <a:lnTo>
                  <a:pt x="202" y="1306"/>
                </a:lnTo>
                <a:lnTo>
                  <a:pt x="216" y="1300"/>
                </a:lnTo>
                <a:lnTo>
                  <a:pt x="230" y="1294"/>
                </a:lnTo>
                <a:lnTo>
                  <a:pt x="240" y="1284"/>
                </a:lnTo>
                <a:lnTo>
                  <a:pt x="252" y="1276"/>
                </a:lnTo>
                <a:lnTo>
                  <a:pt x="252" y="1276"/>
                </a:lnTo>
                <a:lnTo>
                  <a:pt x="262" y="1284"/>
                </a:lnTo>
                <a:lnTo>
                  <a:pt x="274" y="1294"/>
                </a:lnTo>
                <a:lnTo>
                  <a:pt x="286" y="1300"/>
                </a:lnTo>
                <a:lnTo>
                  <a:pt x="300" y="1306"/>
                </a:lnTo>
                <a:lnTo>
                  <a:pt x="314" y="1312"/>
                </a:lnTo>
                <a:lnTo>
                  <a:pt x="330" y="1314"/>
                </a:lnTo>
                <a:lnTo>
                  <a:pt x="346" y="1316"/>
                </a:lnTo>
                <a:lnTo>
                  <a:pt x="362" y="1318"/>
                </a:lnTo>
                <a:lnTo>
                  <a:pt x="362" y="1318"/>
                </a:lnTo>
                <a:lnTo>
                  <a:pt x="378" y="1316"/>
                </a:lnTo>
                <a:lnTo>
                  <a:pt x="394" y="1314"/>
                </a:lnTo>
                <a:lnTo>
                  <a:pt x="408" y="1312"/>
                </a:lnTo>
                <a:lnTo>
                  <a:pt x="422" y="1306"/>
                </a:lnTo>
                <a:lnTo>
                  <a:pt x="436" y="1300"/>
                </a:lnTo>
                <a:lnTo>
                  <a:pt x="450" y="1294"/>
                </a:lnTo>
                <a:lnTo>
                  <a:pt x="460" y="1286"/>
                </a:lnTo>
                <a:lnTo>
                  <a:pt x="472" y="1276"/>
                </a:lnTo>
                <a:lnTo>
                  <a:pt x="472" y="1276"/>
                </a:lnTo>
                <a:lnTo>
                  <a:pt x="482" y="1286"/>
                </a:lnTo>
                <a:lnTo>
                  <a:pt x="494" y="1294"/>
                </a:lnTo>
                <a:lnTo>
                  <a:pt x="506" y="1300"/>
                </a:lnTo>
                <a:lnTo>
                  <a:pt x="520" y="1306"/>
                </a:lnTo>
                <a:lnTo>
                  <a:pt x="534" y="1312"/>
                </a:lnTo>
                <a:lnTo>
                  <a:pt x="550" y="1314"/>
                </a:lnTo>
                <a:lnTo>
                  <a:pt x="564" y="1316"/>
                </a:lnTo>
                <a:lnTo>
                  <a:pt x="580" y="1318"/>
                </a:lnTo>
                <a:lnTo>
                  <a:pt x="580" y="1318"/>
                </a:lnTo>
                <a:lnTo>
                  <a:pt x="598" y="1316"/>
                </a:lnTo>
                <a:lnTo>
                  <a:pt x="612" y="1314"/>
                </a:lnTo>
                <a:lnTo>
                  <a:pt x="628" y="1312"/>
                </a:lnTo>
                <a:lnTo>
                  <a:pt x="642" y="1306"/>
                </a:lnTo>
                <a:lnTo>
                  <a:pt x="656" y="1300"/>
                </a:lnTo>
                <a:lnTo>
                  <a:pt x="668" y="1294"/>
                </a:lnTo>
                <a:lnTo>
                  <a:pt x="680" y="1284"/>
                </a:lnTo>
                <a:lnTo>
                  <a:pt x="692" y="1276"/>
                </a:lnTo>
                <a:lnTo>
                  <a:pt x="692" y="1276"/>
                </a:lnTo>
                <a:lnTo>
                  <a:pt x="702" y="1284"/>
                </a:lnTo>
                <a:lnTo>
                  <a:pt x="714" y="1294"/>
                </a:lnTo>
                <a:lnTo>
                  <a:pt x="726" y="1300"/>
                </a:lnTo>
                <a:lnTo>
                  <a:pt x="740" y="1306"/>
                </a:lnTo>
                <a:lnTo>
                  <a:pt x="754" y="1312"/>
                </a:lnTo>
                <a:lnTo>
                  <a:pt x="770" y="1314"/>
                </a:lnTo>
                <a:lnTo>
                  <a:pt x="786" y="1316"/>
                </a:lnTo>
                <a:lnTo>
                  <a:pt x="802" y="1318"/>
                </a:lnTo>
                <a:lnTo>
                  <a:pt x="802" y="1318"/>
                </a:lnTo>
                <a:lnTo>
                  <a:pt x="824" y="1316"/>
                </a:lnTo>
                <a:lnTo>
                  <a:pt x="846" y="1312"/>
                </a:lnTo>
                <a:lnTo>
                  <a:pt x="866" y="1306"/>
                </a:lnTo>
                <a:lnTo>
                  <a:pt x="884" y="1296"/>
                </a:lnTo>
                <a:lnTo>
                  <a:pt x="902" y="1286"/>
                </a:lnTo>
                <a:lnTo>
                  <a:pt x="916" y="1272"/>
                </a:lnTo>
                <a:lnTo>
                  <a:pt x="928" y="1258"/>
                </a:lnTo>
                <a:lnTo>
                  <a:pt x="936" y="1240"/>
                </a:lnTo>
                <a:lnTo>
                  <a:pt x="936" y="1240"/>
                </a:lnTo>
                <a:lnTo>
                  <a:pt x="940" y="1230"/>
                </a:lnTo>
                <a:lnTo>
                  <a:pt x="940" y="976"/>
                </a:lnTo>
                <a:lnTo>
                  <a:pt x="940" y="976"/>
                </a:lnTo>
                <a:lnTo>
                  <a:pt x="938" y="968"/>
                </a:lnTo>
                <a:lnTo>
                  <a:pt x="936" y="962"/>
                </a:lnTo>
                <a:lnTo>
                  <a:pt x="898" y="884"/>
                </a:lnTo>
                <a:close/>
                <a:moveTo>
                  <a:pt x="466" y="1092"/>
                </a:moveTo>
                <a:lnTo>
                  <a:pt x="634" y="1092"/>
                </a:lnTo>
                <a:lnTo>
                  <a:pt x="634" y="1092"/>
                </a:lnTo>
                <a:lnTo>
                  <a:pt x="644" y="1090"/>
                </a:lnTo>
                <a:lnTo>
                  <a:pt x="654" y="1084"/>
                </a:lnTo>
                <a:lnTo>
                  <a:pt x="660" y="1076"/>
                </a:lnTo>
                <a:lnTo>
                  <a:pt x="662" y="1064"/>
                </a:lnTo>
                <a:lnTo>
                  <a:pt x="662" y="1064"/>
                </a:lnTo>
                <a:lnTo>
                  <a:pt x="660" y="1054"/>
                </a:lnTo>
                <a:lnTo>
                  <a:pt x="654" y="1044"/>
                </a:lnTo>
                <a:lnTo>
                  <a:pt x="644" y="1038"/>
                </a:lnTo>
                <a:lnTo>
                  <a:pt x="634" y="1036"/>
                </a:lnTo>
                <a:lnTo>
                  <a:pt x="466" y="1036"/>
                </a:lnTo>
                <a:lnTo>
                  <a:pt x="466" y="1036"/>
                </a:lnTo>
                <a:lnTo>
                  <a:pt x="456" y="1038"/>
                </a:lnTo>
                <a:lnTo>
                  <a:pt x="448" y="1044"/>
                </a:lnTo>
                <a:lnTo>
                  <a:pt x="442" y="1054"/>
                </a:lnTo>
                <a:lnTo>
                  <a:pt x="438" y="1064"/>
                </a:lnTo>
                <a:lnTo>
                  <a:pt x="438" y="1064"/>
                </a:lnTo>
                <a:lnTo>
                  <a:pt x="442" y="1076"/>
                </a:lnTo>
                <a:lnTo>
                  <a:pt x="448" y="1084"/>
                </a:lnTo>
                <a:lnTo>
                  <a:pt x="456" y="1090"/>
                </a:lnTo>
                <a:lnTo>
                  <a:pt x="466" y="1092"/>
                </a:lnTo>
                <a:lnTo>
                  <a:pt x="466" y="1092"/>
                </a:lnTo>
                <a:close/>
              </a:path>
            </a:pathLst>
          </a:custGeom>
          <a:gradFill flip="none" rotWithShape="1">
            <a:gsLst>
              <a:gs pos="0">
                <a:srgbClr val="99FF33"/>
              </a:gs>
              <a:gs pos="100000">
                <a:srgbClr val="007E39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noProof="1"/>
          </a:p>
        </p:txBody>
      </p:sp>
      <p:sp>
        <p:nvSpPr>
          <p:cNvPr id="191" name="Tekstboks 190"/>
          <p:cNvSpPr txBox="1"/>
          <p:nvPr/>
        </p:nvSpPr>
        <p:spPr>
          <a:xfrm>
            <a:off x="1186652" y="1968500"/>
            <a:ext cx="280281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DRIVE SYSTEMS : ENGINS, PUMPS, FANS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AND COMPRESSORS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MACHINES AND EQUIPMENT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endParaRPr lang="da-DK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2" name="Tekstboks 191"/>
          <p:cNvSpPr txBox="1"/>
          <p:nvPr/>
        </p:nvSpPr>
        <p:spPr>
          <a:xfrm>
            <a:off x="1325563" y="5473700"/>
            <a:ext cx="16144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PRODUCTION LAYOUT</a:t>
            </a:r>
            <a:endParaRPr lang="da-DK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VALUE  CHAIN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SERVICES</a:t>
            </a:r>
            <a:endParaRPr lang="da-DK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3" name="Tekstboks 192"/>
          <p:cNvSpPr txBox="1"/>
          <p:nvPr/>
        </p:nvSpPr>
        <p:spPr>
          <a:xfrm>
            <a:off x="6164809" y="1955800"/>
            <a:ext cx="18869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LIGHTNING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OFFICE EQUIPMENT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HEATING, VENTILATION, AC</a:t>
            </a:r>
            <a:endParaRPr lang="da-DK" sz="1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THE SPACE</a:t>
            </a:r>
            <a:endParaRPr lang="da-DK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4" name="Tekstboks 193"/>
          <p:cNvSpPr txBox="1"/>
          <p:nvPr/>
        </p:nvSpPr>
        <p:spPr>
          <a:xfrm>
            <a:off x="5648001" y="5490259"/>
            <a:ext cx="24037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WASTE,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EXCHANGERS, HEAT PUMPS</a:t>
            </a:r>
            <a:endParaRPr lang="da-DK" sz="1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 COLLECTORS, PHOTOVOLTAICS </a:t>
            </a:r>
            <a:endParaRPr lang="da-DK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318" name="Rectangle 8"/>
          <p:cNvSpPr>
            <a:spLocks noChangeArrowheads="1"/>
          </p:cNvSpPr>
          <p:nvPr/>
        </p:nvSpPr>
        <p:spPr bwMode="gray">
          <a:xfrm>
            <a:off x="314325" y="527543"/>
            <a:ext cx="852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800" b="1" dirty="0">
                <a:latin typeface="Calibri" pitchFamily="34" charset="0"/>
              </a:rPr>
              <a:t>COMPANY PROJECTS – GREEN AND ENERGY EFFICIENT BUISNESS</a:t>
            </a:r>
            <a:endParaRPr lang="de-DE" altLang="pl-PL" sz="3200" dirty="0">
              <a:latin typeface="Calibri" pitchFamily="34" charset="0"/>
            </a:endParaRPr>
          </a:p>
          <a:p>
            <a:pPr eaLnBrk="1" hangingPunct="1"/>
            <a:endParaRPr lang="de-DE" altLang="pl-PL" sz="2800" dirty="0">
              <a:latin typeface="Calibri" pitchFamily="34" charset="0"/>
            </a:endParaRPr>
          </a:p>
        </p:txBody>
      </p:sp>
      <p:sp>
        <p:nvSpPr>
          <p:cNvPr id="12320" name="Tekstboks 32"/>
          <p:cNvSpPr txBox="1">
            <a:spLocks noChangeArrowheads="1"/>
          </p:cNvSpPr>
          <p:nvPr/>
        </p:nvSpPr>
        <p:spPr bwMode="auto">
          <a:xfrm>
            <a:off x="3535363" y="3760788"/>
            <a:ext cx="2281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pl-PL" sz="2400" b="1" i="1" dirty="0">
                <a:solidFill>
                  <a:srgbClr val="007E39"/>
                </a:solidFill>
                <a:latin typeface="Calibri" pitchFamily="34" charset="0"/>
              </a:rPr>
              <a:t>GREEN </a:t>
            </a:r>
            <a:r>
              <a:rPr lang="pl-PL" altLang="pl-PL" sz="2400" b="1" i="1" dirty="0" smtClean="0">
                <a:solidFill>
                  <a:srgbClr val="007E39"/>
                </a:solidFill>
                <a:latin typeface="Calibri" pitchFamily="34" charset="0"/>
              </a:rPr>
              <a:t>FOCUS</a:t>
            </a:r>
            <a:endParaRPr lang="da-DK" altLang="pl-PL" sz="2400" b="1" i="1" dirty="0">
              <a:solidFill>
                <a:srgbClr val="007E39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" y="5379611"/>
            <a:ext cx="1428750" cy="8001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4" y="1355354"/>
            <a:ext cx="1043596" cy="749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86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349" y="4751385"/>
            <a:ext cx="9144000" cy="18478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 rot="10800000" flipH="1" flipV="1">
            <a:off x="5435600" y="3835400"/>
            <a:ext cx="1068388" cy="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Line 33"/>
          <p:cNvSpPr>
            <a:spLocks noChangeShapeType="1"/>
          </p:cNvSpPr>
          <p:nvPr/>
        </p:nvSpPr>
        <p:spPr bwMode="auto">
          <a:xfrm rot="10800000" flipH="1" flipV="1">
            <a:off x="2576513" y="3835400"/>
            <a:ext cx="1068387" cy="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173788" y="1550988"/>
            <a:ext cx="2525712" cy="1322387"/>
          </a:xfrm>
          <a:prstGeom prst="roundRect">
            <a:avLst>
              <a:gd name="adj" fmla="val 23506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8" name="Rounded Rectangle 5"/>
          <p:cNvSpPr>
            <a:spLocks noChangeArrowheads="1"/>
          </p:cNvSpPr>
          <p:nvPr/>
        </p:nvSpPr>
        <p:spPr bwMode="auto">
          <a:xfrm>
            <a:off x="6175375" y="1822450"/>
            <a:ext cx="2525713" cy="4068763"/>
          </a:xfrm>
          <a:prstGeom prst="roundRect">
            <a:avLst>
              <a:gd name="adj" fmla="val 6102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7CBF3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" name="Rounded Rectangle 6"/>
          <p:cNvSpPr/>
          <p:nvPr/>
        </p:nvSpPr>
        <p:spPr bwMode="auto">
          <a:xfrm>
            <a:off x="436563" y="1550988"/>
            <a:ext cx="2524125" cy="1322387"/>
          </a:xfrm>
          <a:prstGeom prst="roundRect">
            <a:avLst>
              <a:gd name="adj" fmla="val 23506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438150" y="1822450"/>
            <a:ext cx="2524125" cy="4068763"/>
          </a:xfrm>
          <a:prstGeom prst="roundRect">
            <a:avLst>
              <a:gd name="adj" fmla="val 6103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2000">
                <a:schemeClr val="bg1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330575" y="1550988"/>
            <a:ext cx="2524125" cy="1322387"/>
          </a:xfrm>
          <a:prstGeom prst="roundRect">
            <a:avLst>
              <a:gd name="adj" fmla="val 23506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332163" y="1822450"/>
            <a:ext cx="2524125" cy="4068763"/>
          </a:xfrm>
          <a:prstGeom prst="roundRect">
            <a:avLst>
              <a:gd name="adj" fmla="val 610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2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3" name="Freeform 6"/>
          <p:cNvSpPr>
            <a:spLocks/>
          </p:cNvSpPr>
          <p:nvPr/>
        </p:nvSpPr>
        <p:spPr bwMode="auto">
          <a:xfrm>
            <a:off x="7685088" y="81915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34" name="Freeform 7"/>
          <p:cNvSpPr>
            <a:spLocks/>
          </p:cNvSpPr>
          <p:nvPr/>
        </p:nvSpPr>
        <p:spPr bwMode="auto">
          <a:xfrm>
            <a:off x="7600950" y="2457450"/>
            <a:ext cx="1588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39" name="Tekstboks 3"/>
          <p:cNvSpPr txBox="1">
            <a:spLocks noChangeArrowheads="1"/>
          </p:cNvSpPr>
          <p:nvPr/>
        </p:nvSpPr>
        <p:spPr bwMode="auto">
          <a:xfrm>
            <a:off x="2627784" y="260648"/>
            <a:ext cx="6268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l-PL" altLang="pl-PL" b="1" dirty="0" smtClean="0">
                <a:latin typeface="Calibri" pitchFamily="34" charset="0"/>
              </a:rPr>
              <a:t>Energy </a:t>
            </a:r>
            <a:r>
              <a:rPr lang="pl-PL" altLang="pl-PL" b="1" dirty="0" err="1" smtClean="0">
                <a:latin typeface="Calibri" pitchFamily="34" charset="0"/>
              </a:rPr>
              <a:t>efficiency</a:t>
            </a:r>
            <a:r>
              <a:rPr lang="pl-PL" altLang="pl-PL" b="1" dirty="0" smtClean="0">
                <a:latin typeface="Calibri" pitchFamily="34" charset="0"/>
              </a:rPr>
              <a:t> in the SME  - </a:t>
            </a:r>
          </a:p>
          <a:p>
            <a:pPr eaLnBrk="1" hangingPunct="1"/>
            <a:r>
              <a:rPr lang="pl-PL" altLang="pl-PL" b="1" dirty="0" err="1" smtClean="0">
                <a:latin typeface="Calibri" pitchFamily="34" charset="0"/>
              </a:rPr>
              <a:t>Examples</a:t>
            </a:r>
            <a:r>
              <a:rPr lang="pl-PL" altLang="pl-PL" b="1" dirty="0" smtClean="0">
                <a:latin typeface="Calibri" pitchFamily="34" charset="0"/>
              </a:rPr>
              <a:t> </a:t>
            </a:r>
            <a:r>
              <a:rPr lang="en-US" altLang="pl-PL" b="1" dirty="0" smtClean="0">
                <a:latin typeface="Calibri" pitchFamily="34" charset="0"/>
              </a:rPr>
              <a:t>of </a:t>
            </a:r>
            <a:r>
              <a:rPr lang="pl-PL" altLang="pl-PL" b="1" dirty="0" smtClean="0">
                <a:latin typeface="Calibri" pitchFamily="34" charset="0"/>
              </a:rPr>
              <a:t> </a:t>
            </a:r>
            <a:r>
              <a:rPr lang="en-US" altLang="pl-PL" b="1" dirty="0" smtClean="0">
                <a:latin typeface="Calibri" pitchFamily="34" charset="0"/>
              </a:rPr>
              <a:t>equipment</a:t>
            </a:r>
            <a:r>
              <a:rPr lang="en-US" altLang="pl-PL" b="1" dirty="0">
                <a:latin typeface="Calibri" pitchFamily="34" charset="0"/>
              </a:rPr>
              <a:t>, controls, software and </a:t>
            </a:r>
            <a:r>
              <a:rPr lang="en-US" altLang="pl-PL" b="1" dirty="0" smtClean="0">
                <a:latin typeface="Calibri" pitchFamily="34" charset="0"/>
              </a:rPr>
              <a:t>services</a:t>
            </a:r>
            <a:r>
              <a:rPr lang="pl-PL" altLang="pl-PL" b="1" dirty="0" smtClean="0">
                <a:latin typeface="Calibri" pitchFamily="34" charset="0"/>
              </a:rPr>
              <a:t> to be </a:t>
            </a:r>
            <a:endParaRPr lang="da-DK" altLang="pl-PL" b="1" dirty="0">
              <a:latin typeface="Calibri" pitchFamily="34" charset="0"/>
            </a:endParaRPr>
          </a:p>
        </p:txBody>
      </p:sp>
      <p:sp>
        <p:nvSpPr>
          <p:cNvPr id="5140" name="Rektangel 63"/>
          <p:cNvSpPr>
            <a:spLocks noChangeArrowheads="1"/>
          </p:cNvSpPr>
          <p:nvPr/>
        </p:nvSpPr>
        <p:spPr bwMode="auto">
          <a:xfrm>
            <a:off x="577850" y="1997075"/>
            <a:ext cx="2190750" cy="37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sz="1400" b="1" dirty="0" smtClean="0"/>
              <a:t>EQUIPMENT 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1400" dirty="0" err="1" smtClean="0">
                <a:latin typeface="+mj-lt"/>
              </a:rPr>
              <a:t>Insulation</a:t>
            </a:r>
            <a:r>
              <a:rPr lang="pl-PL" sz="1400" dirty="0" smtClean="0">
                <a:latin typeface="+mj-lt"/>
              </a:rPr>
              <a:t> 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1400" dirty="0" err="1" smtClean="0">
                <a:latin typeface="+mj-lt"/>
              </a:rPr>
              <a:t>Efficient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lighting</a:t>
            </a:r>
            <a:r>
              <a:rPr lang="pl-PL" sz="1400" dirty="0">
                <a:latin typeface="+mj-lt"/>
              </a:rPr>
              <a:t> </a:t>
            </a:r>
            <a:endParaRPr lang="pl-PL" sz="1400" dirty="0" smtClean="0">
              <a:latin typeface="+mj-lt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j-lt"/>
              </a:rPr>
              <a:t>Smart </a:t>
            </a:r>
            <a:r>
              <a:rPr lang="pl-PL" sz="1400" dirty="0" err="1">
                <a:latin typeface="+mj-lt"/>
              </a:rPr>
              <a:t>meters</a:t>
            </a:r>
            <a:r>
              <a:rPr lang="pl-PL" sz="1400" dirty="0">
                <a:latin typeface="+mj-lt"/>
              </a:rPr>
              <a:t> and monitoring </a:t>
            </a:r>
            <a:r>
              <a:rPr lang="pl-PL" sz="1400" dirty="0" err="1">
                <a:latin typeface="+mj-lt"/>
              </a:rPr>
              <a:t>systems</a:t>
            </a:r>
            <a:r>
              <a:rPr lang="pl-PL" sz="1400" dirty="0">
                <a:latin typeface="+mj-lt"/>
              </a:rPr>
              <a:t> Waste </a:t>
            </a:r>
            <a:r>
              <a:rPr lang="pl-PL" sz="1400" dirty="0" err="1">
                <a:latin typeface="+mj-lt"/>
              </a:rPr>
              <a:t>heat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recovery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systems</a:t>
            </a:r>
            <a:endParaRPr lang="pl-PL" sz="1400" dirty="0" smtClean="0">
              <a:latin typeface="+mj-lt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Efficient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windows</a:t>
            </a:r>
            <a:r>
              <a:rPr lang="pl-PL" sz="1400" dirty="0">
                <a:latin typeface="+mj-lt"/>
              </a:rPr>
              <a:t> and </a:t>
            </a:r>
            <a:r>
              <a:rPr lang="pl-PL" sz="1400" dirty="0" err="1">
                <a:latin typeface="+mj-lt"/>
              </a:rPr>
              <a:t>glazing</a:t>
            </a:r>
            <a:r>
              <a:rPr lang="pl-PL" sz="1400" dirty="0">
                <a:latin typeface="+mj-lt"/>
              </a:rPr>
              <a:t> </a:t>
            </a:r>
            <a:endParaRPr lang="pl-PL" sz="1400" dirty="0" smtClean="0">
              <a:latin typeface="+mj-lt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1400" dirty="0" err="1" smtClean="0">
                <a:latin typeface="+mj-lt"/>
              </a:rPr>
              <a:t>Variable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speed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drives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Efficient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office</a:t>
            </a:r>
            <a:r>
              <a:rPr lang="pl-PL" sz="1400" dirty="0">
                <a:latin typeface="+mj-lt"/>
              </a:rPr>
              <a:t> and </a:t>
            </a:r>
            <a:r>
              <a:rPr lang="pl-PL" sz="1400" dirty="0" err="1">
                <a:latin typeface="+mj-lt"/>
              </a:rPr>
              <a:t>industrial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equipment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Voltage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power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optimisation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equipment</a:t>
            </a:r>
            <a:r>
              <a:rPr lang="pl-PL" altLang="pl-PL" sz="1400" noProof="1" smtClean="0">
                <a:solidFill>
                  <a:srgbClr val="080808"/>
                </a:solidFill>
                <a:latin typeface="+mj-lt"/>
                <a:cs typeface="Arial" pitchFamily="34" charset="0"/>
              </a:rPr>
              <a:t>.  </a:t>
            </a:r>
            <a:endParaRPr lang="pl-PL" altLang="pl-PL" sz="1400" noProof="1">
              <a:solidFill>
                <a:srgbClr val="080808"/>
              </a:solidFill>
              <a:latin typeface="+mj-lt"/>
              <a:cs typeface="Arial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l-PL" altLang="pl-PL" sz="1400" noProof="1">
              <a:solidFill>
                <a:srgbClr val="08080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41" name="Rektangel 63"/>
          <p:cNvSpPr>
            <a:spLocks noChangeArrowheads="1"/>
          </p:cNvSpPr>
          <p:nvPr/>
        </p:nvSpPr>
        <p:spPr bwMode="auto">
          <a:xfrm>
            <a:off x="3495675" y="1997075"/>
            <a:ext cx="21907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sz="1400" b="1" dirty="0" smtClean="0"/>
              <a:t>CONTROLS AND SOFTWARE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pl-PL" sz="1400" noProof="1" smtClean="0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Automated </a:t>
            </a: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monitoring </a:t>
            </a:r>
            <a:r>
              <a:rPr lang="pl-PL" altLang="pl-PL" sz="1400" noProof="1" smtClean="0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and targeting </a:t>
            </a: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systems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Boiler controls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Building energy </a:t>
            </a:r>
            <a:r>
              <a:rPr lang="pl-PL" altLang="pl-PL" sz="1400" noProof="1" smtClean="0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management systems</a:t>
            </a:r>
            <a:endParaRPr lang="pl-PL" altLang="pl-PL" sz="1400" noProof="1">
              <a:solidFill>
                <a:srgbClr val="080808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Heating, ventilation and </a:t>
            </a:r>
            <a:r>
              <a:rPr lang="pl-PL" altLang="pl-PL" sz="1400" noProof="1" smtClean="0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AC controls</a:t>
            </a:r>
            <a:endParaRPr lang="pl-PL" altLang="pl-PL" sz="1400" noProof="1">
              <a:solidFill>
                <a:srgbClr val="080808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Energy management software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Lighting and daylight phasing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control and occupancy control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Process energy </a:t>
            </a:r>
            <a:r>
              <a:rPr lang="pl-PL" altLang="pl-PL" sz="1400" noProof="1" smtClean="0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management systems</a:t>
            </a:r>
            <a:endParaRPr lang="pl-PL" altLang="pl-PL" sz="1400" noProof="1">
              <a:solidFill>
                <a:srgbClr val="080808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Energy use analytics </a:t>
            </a:r>
          </a:p>
        </p:txBody>
      </p:sp>
      <p:sp>
        <p:nvSpPr>
          <p:cNvPr id="5142" name="Rektangel 63"/>
          <p:cNvSpPr>
            <a:spLocks noChangeArrowheads="1"/>
          </p:cNvSpPr>
          <p:nvPr/>
        </p:nvSpPr>
        <p:spPr bwMode="auto">
          <a:xfrm>
            <a:off x="6359524" y="1997075"/>
            <a:ext cx="23399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sz="1400" b="1" dirty="0" smtClean="0"/>
              <a:t>SERVICES</a:t>
            </a:r>
            <a:endParaRPr lang="pl-PL" altLang="pl-PL" sz="1400" b="1" noProof="1">
              <a:solidFill>
                <a:srgbClr val="080808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 smtClean="0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Energy </a:t>
            </a: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auditing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Energy checks (energy walkthroughs)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Energy management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Energy management system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implementation support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Energy performance contracting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Process optimisation support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Energy efficiency consultancy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Maintenance for energy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efficiency</a:t>
            </a:r>
          </a:p>
        </p:txBody>
      </p:sp>
      <p:grpSp>
        <p:nvGrpSpPr>
          <p:cNvPr id="2" name="Gruppe 51"/>
          <p:cNvGrpSpPr>
            <a:grpSpLocks/>
          </p:cNvGrpSpPr>
          <p:nvPr/>
        </p:nvGrpSpPr>
        <p:grpSpPr bwMode="auto">
          <a:xfrm>
            <a:off x="2706687" y="5169839"/>
            <a:ext cx="788988" cy="876300"/>
            <a:chOff x="2620093" y="5426300"/>
            <a:chExt cx="788622" cy="876256"/>
          </a:xfrm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 rot="2232194">
              <a:off x="3051356" y="5614367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rot="-2698324">
              <a:off x="2620093" y="5426300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" name="Gruppe 51"/>
          <p:cNvGrpSpPr>
            <a:grpSpLocks/>
          </p:cNvGrpSpPr>
          <p:nvPr/>
        </p:nvGrpSpPr>
        <p:grpSpPr bwMode="auto">
          <a:xfrm>
            <a:off x="5575299" y="5244850"/>
            <a:ext cx="788988" cy="876300"/>
            <a:chOff x="2620093" y="5426300"/>
            <a:chExt cx="788622" cy="876256"/>
          </a:xfrm>
        </p:grpSpPr>
        <p:sp>
          <p:nvSpPr>
            <p:cNvPr id="25" name="Freeform 7"/>
            <p:cNvSpPr>
              <a:spLocks/>
            </p:cNvSpPr>
            <p:nvPr/>
          </p:nvSpPr>
          <p:spPr bwMode="auto">
            <a:xfrm rot="2232194">
              <a:off x="3051356" y="5614367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 rot="-2698324">
              <a:off x="2620093" y="5426300"/>
              <a:ext cx="357359" cy="688189"/>
            </a:xfrm>
            <a:custGeom>
              <a:avLst/>
              <a:gdLst>
                <a:gd name="T0" fmla="*/ 2147483647 w 458"/>
                <a:gd name="T1" fmla="*/ 2147483647 h 882"/>
                <a:gd name="T2" fmla="*/ 2147483647 w 458"/>
                <a:gd name="T3" fmla="*/ 2147483647 h 882"/>
                <a:gd name="T4" fmla="*/ 2147483647 w 458"/>
                <a:gd name="T5" fmla="*/ 2147483647 h 882"/>
                <a:gd name="T6" fmla="*/ 2147483647 w 458"/>
                <a:gd name="T7" fmla="*/ 2147483647 h 882"/>
                <a:gd name="T8" fmla="*/ 2147483647 w 458"/>
                <a:gd name="T9" fmla="*/ 2147483647 h 882"/>
                <a:gd name="T10" fmla="*/ 2147483647 w 458"/>
                <a:gd name="T11" fmla="*/ 2147483647 h 882"/>
                <a:gd name="T12" fmla="*/ 2147483647 w 458"/>
                <a:gd name="T13" fmla="*/ 2147483647 h 882"/>
                <a:gd name="T14" fmla="*/ 2147483647 w 458"/>
                <a:gd name="T15" fmla="*/ 2147483647 h 882"/>
                <a:gd name="T16" fmla="*/ 2147483647 w 458"/>
                <a:gd name="T17" fmla="*/ 2147483647 h 882"/>
                <a:gd name="T18" fmla="*/ 2147483647 w 458"/>
                <a:gd name="T19" fmla="*/ 2147483647 h 882"/>
                <a:gd name="T20" fmla="*/ 2147483647 w 458"/>
                <a:gd name="T21" fmla="*/ 2147483647 h 882"/>
                <a:gd name="T22" fmla="*/ 2147483647 w 458"/>
                <a:gd name="T23" fmla="*/ 2147483647 h 882"/>
                <a:gd name="T24" fmla="*/ 2147483647 w 458"/>
                <a:gd name="T25" fmla="*/ 2147483647 h 882"/>
                <a:gd name="T26" fmla="*/ 2147483647 w 458"/>
                <a:gd name="T27" fmla="*/ 2147483647 h 882"/>
                <a:gd name="T28" fmla="*/ 2147483647 w 458"/>
                <a:gd name="T29" fmla="*/ 2147483647 h 882"/>
                <a:gd name="T30" fmla="*/ 2147483647 w 458"/>
                <a:gd name="T31" fmla="*/ 0 h 882"/>
                <a:gd name="T32" fmla="*/ 2147483647 w 458"/>
                <a:gd name="T33" fmla="*/ 2147483647 h 882"/>
                <a:gd name="T34" fmla="*/ 2147483647 w 458"/>
                <a:gd name="T35" fmla="*/ 2147483647 h 882"/>
                <a:gd name="T36" fmla="*/ 2147483647 w 458"/>
                <a:gd name="T37" fmla="*/ 2147483647 h 882"/>
                <a:gd name="T38" fmla="*/ 2147483647 w 458"/>
                <a:gd name="T39" fmla="*/ 2147483647 h 882"/>
                <a:gd name="T40" fmla="*/ 2147483647 w 458"/>
                <a:gd name="T41" fmla="*/ 2147483647 h 882"/>
                <a:gd name="T42" fmla="*/ 2147483647 w 458"/>
                <a:gd name="T43" fmla="*/ 2147483647 h 882"/>
                <a:gd name="T44" fmla="*/ 2147483647 w 458"/>
                <a:gd name="T45" fmla="*/ 2147483647 h 882"/>
                <a:gd name="T46" fmla="*/ 2147483647 w 458"/>
                <a:gd name="T47" fmla="*/ 2147483647 h 882"/>
                <a:gd name="T48" fmla="*/ 2147483647 w 458"/>
                <a:gd name="T49" fmla="*/ 2147483647 h 882"/>
                <a:gd name="T50" fmla="*/ 2147483647 w 458"/>
                <a:gd name="T51" fmla="*/ 2147483647 h 882"/>
                <a:gd name="T52" fmla="*/ 2147483647 w 458"/>
                <a:gd name="T53" fmla="*/ 2147483647 h 882"/>
                <a:gd name="T54" fmla="*/ 2147483647 w 458"/>
                <a:gd name="T55" fmla="*/ 2147483647 h 882"/>
                <a:gd name="T56" fmla="*/ 2147483647 w 458"/>
                <a:gd name="T57" fmla="*/ 2147483647 h 882"/>
                <a:gd name="T58" fmla="*/ 2147483647 w 458"/>
                <a:gd name="T59" fmla="*/ 2147483647 h 882"/>
                <a:gd name="T60" fmla="*/ 2147483647 w 458"/>
                <a:gd name="T61" fmla="*/ 2147483647 h 882"/>
                <a:gd name="T62" fmla="*/ 2147483647 w 458"/>
                <a:gd name="T63" fmla="*/ 2147483647 h 882"/>
                <a:gd name="T64" fmla="*/ 2147483647 w 458"/>
                <a:gd name="T65" fmla="*/ 2147483647 h 882"/>
                <a:gd name="T66" fmla="*/ 2147483647 w 458"/>
                <a:gd name="T67" fmla="*/ 2147483647 h 882"/>
                <a:gd name="T68" fmla="*/ 2147483647 w 458"/>
                <a:gd name="T69" fmla="*/ 2147483647 h 882"/>
                <a:gd name="T70" fmla="*/ 2147483647 w 458"/>
                <a:gd name="T71" fmla="*/ 2147483647 h 882"/>
                <a:gd name="T72" fmla="*/ 2147483647 w 458"/>
                <a:gd name="T73" fmla="*/ 2147483647 h 882"/>
                <a:gd name="T74" fmla="*/ 2147483647 w 458"/>
                <a:gd name="T75" fmla="*/ 2147483647 h 882"/>
                <a:gd name="T76" fmla="*/ 2147483647 w 458"/>
                <a:gd name="T77" fmla="*/ 2147483647 h 882"/>
                <a:gd name="T78" fmla="*/ 2147483647 w 458"/>
                <a:gd name="T79" fmla="*/ 2147483647 h 882"/>
                <a:gd name="T80" fmla="*/ 2147483647 w 458"/>
                <a:gd name="T81" fmla="*/ 2147483647 h 882"/>
                <a:gd name="T82" fmla="*/ 2147483647 w 458"/>
                <a:gd name="T83" fmla="*/ 2147483647 h 882"/>
                <a:gd name="T84" fmla="*/ 2147483647 w 458"/>
                <a:gd name="T85" fmla="*/ 2147483647 h 882"/>
                <a:gd name="T86" fmla="*/ 2147483647 w 458"/>
                <a:gd name="T87" fmla="*/ 2147483647 h 882"/>
                <a:gd name="T88" fmla="*/ 2147483647 w 458"/>
                <a:gd name="T89" fmla="*/ 2147483647 h 882"/>
                <a:gd name="T90" fmla="*/ 2147483647 w 458"/>
                <a:gd name="T91" fmla="*/ 2147483647 h 882"/>
                <a:gd name="T92" fmla="*/ 2147483647 w 458"/>
                <a:gd name="T93" fmla="*/ 2147483647 h 882"/>
                <a:gd name="T94" fmla="*/ 2147483647 w 458"/>
                <a:gd name="T95" fmla="*/ 2147483647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882"/>
                <a:gd name="T146" fmla="*/ 458 w 45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882">
                  <a:moveTo>
                    <a:pt x="0" y="846"/>
                  </a:moveTo>
                  <a:lnTo>
                    <a:pt x="0" y="846"/>
                  </a:lnTo>
                  <a:lnTo>
                    <a:pt x="20" y="836"/>
                  </a:lnTo>
                  <a:lnTo>
                    <a:pt x="48" y="824"/>
                  </a:lnTo>
                  <a:lnTo>
                    <a:pt x="64" y="814"/>
                  </a:lnTo>
                  <a:lnTo>
                    <a:pt x="82" y="802"/>
                  </a:lnTo>
                  <a:lnTo>
                    <a:pt x="98" y="788"/>
                  </a:lnTo>
                  <a:lnTo>
                    <a:pt x="116" y="772"/>
                  </a:lnTo>
                  <a:lnTo>
                    <a:pt x="126" y="762"/>
                  </a:lnTo>
                  <a:lnTo>
                    <a:pt x="130" y="756"/>
                  </a:lnTo>
                  <a:lnTo>
                    <a:pt x="134" y="752"/>
                  </a:lnTo>
                  <a:lnTo>
                    <a:pt x="144" y="742"/>
                  </a:lnTo>
                  <a:lnTo>
                    <a:pt x="130" y="734"/>
                  </a:lnTo>
                  <a:lnTo>
                    <a:pt x="126" y="730"/>
                  </a:lnTo>
                  <a:lnTo>
                    <a:pt x="124" y="730"/>
                  </a:lnTo>
                  <a:lnTo>
                    <a:pt x="102" y="712"/>
                  </a:lnTo>
                  <a:lnTo>
                    <a:pt x="92" y="702"/>
                  </a:lnTo>
                  <a:lnTo>
                    <a:pt x="82" y="690"/>
                  </a:lnTo>
                  <a:lnTo>
                    <a:pt x="74" y="678"/>
                  </a:lnTo>
                  <a:lnTo>
                    <a:pt x="66" y="664"/>
                  </a:lnTo>
                  <a:lnTo>
                    <a:pt x="58" y="648"/>
                  </a:lnTo>
                  <a:lnTo>
                    <a:pt x="52" y="630"/>
                  </a:lnTo>
                  <a:lnTo>
                    <a:pt x="46" y="612"/>
                  </a:lnTo>
                  <a:lnTo>
                    <a:pt x="42" y="592"/>
                  </a:lnTo>
                  <a:lnTo>
                    <a:pt x="40" y="570"/>
                  </a:lnTo>
                  <a:lnTo>
                    <a:pt x="38" y="548"/>
                  </a:lnTo>
                  <a:lnTo>
                    <a:pt x="38" y="522"/>
                  </a:lnTo>
                  <a:lnTo>
                    <a:pt x="40" y="496"/>
                  </a:lnTo>
                  <a:lnTo>
                    <a:pt x="42" y="468"/>
                  </a:lnTo>
                  <a:lnTo>
                    <a:pt x="46" y="438"/>
                  </a:lnTo>
                  <a:lnTo>
                    <a:pt x="56" y="400"/>
                  </a:lnTo>
                  <a:lnTo>
                    <a:pt x="66" y="366"/>
                  </a:lnTo>
                  <a:lnTo>
                    <a:pt x="78" y="332"/>
                  </a:lnTo>
                  <a:lnTo>
                    <a:pt x="92" y="302"/>
                  </a:lnTo>
                  <a:lnTo>
                    <a:pt x="106" y="272"/>
                  </a:lnTo>
                  <a:lnTo>
                    <a:pt x="122" y="244"/>
                  </a:lnTo>
                  <a:lnTo>
                    <a:pt x="138" y="218"/>
                  </a:lnTo>
                  <a:lnTo>
                    <a:pt x="156" y="194"/>
                  </a:lnTo>
                  <a:lnTo>
                    <a:pt x="180" y="166"/>
                  </a:lnTo>
                  <a:lnTo>
                    <a:pt x="206" y="140"/>
                  </a:lnTo>
                  <a:lnTo>
                    <a:pt x="232" y="118"/>
                  </a:lnTo>
                  <a:lnTo>
                    <a:pt x="258" y="96"/>
                  </a:lnTo>
                  <a:lnTo>
                    <a:pt x="282" y="78"/>
                  </a:lnTo>
                  <a:lnTo>
                    <a:pt x="308" y="62"/>
                  </a:lnTo>
                  <a:lnTo>
                    <a:pt x="332" y="50"/>
                  </a:lnTo>
                  <a:lnTo>
                    <a:pt x="354" y="38"/>
                  </a:lnTo>
                  <a:lnTo>
                    <a:pt x="396" y="20"/>
                  </a:lnTo>
                  <a:lnTo>
                    <a:pt x="428" y="8"/>
                  </a:lnTo>
                  <a:lnTo>
                    <a:pt x="458" y="0"/>
                  </a:lnTo>
                  <a:lnTo>
                    <a:pt x="450" y="18"/>
                  </a:lnTo>
                  <a:lnTo>
                    <a:pt x="444" y="40"/>
                  </a:lnTo>
                  <a:lnTo>
                    <a:pt x="436" y="70"/>
                  </a:lnTo>
                  <a:lnTo>
                    <a:pt x="430" y="106"/>
                  </a:lnTo>
                  <a:lnTo>
                    <a:pt x="424" y="148"/>
                  </a:lnTo>
                  <a:lnTo>
                    <a:pt x="420" y="198"/>
                  </a:lnTo>
                  <a:lnTo>
                    <a:pt x="422" y="252"/>
                  </a:lnTo>
                  <a:lnTo>
                    <a:pt x="428" y="304"/>
                  </a:lnTo>
                  <a:lnTo>
                    <a:pt x="438" y="358"/>
                  </a:lnTo>
                  <a:lnTo>
                    <a:pt x="442" y="382"/>
                  </a:lnTo>
                  <a:lnTo>
                    <a:pt x="446" y="406"/>
                  </a:lnTo>
                  <a:lnTo>
                    <a:pt x="448" y="450"/>
                  </a:lnTo>
                  <a:lnTo>
                    <a:pt x="446" y="492"/>
                  </a:lnTo>
                  <a:lnTo>
                    <a:pt x="440" y="530"/>
                  </a:lnTo>
                  <a:lnTo>
                    <a:pt x="430" y="568"/>
                  </a:lnTo>
                  <a:lnTo>
                    <a:pt x="418" y="602"/>
                  </a:lnTo>
                  <a:lnTo>
                    <a:pt x="402" y="632"/>
                  </a:lnTo>
                  <a:lnTo>
                    <a:pt x="382" y="660"/>
                  </a:lnTo>
                  <a:lnTo>
                    <a:pt x="382" y="662"/>
                  </a:lnTo>
                  <a:lnTo>
                    <a:pt x="366" y="680"/>
                  </a:lnTo>
                  <a:lnTo>
                    <a:pt x="348" y="696"/>
                  </a:lnTo>
                  <a:lnTo>
                    <a:pt x="332" y="710"/>
                  </a:lnTo>
                  <a:lnTo>
                    <a:pt x="312" y="722"/>
                  </a:lnTo>
                  <a:lnTo>
                    <a:pt x="308" y="726"/>
                  </a:lnTo>
                  <a:lnTo>
                    <a:pt x="302" y="728"/>
                  </a:lnTo>
                  <a:lnTo>
                    <a:pt x="302" y="730"/>
                  </a:lnTo>
                  <a:lnTo>
                    <a:pt x="294" y="734"/>
                  </a:lnTo>
                  <a:lnTo>
                    <a:pt x="292" y="734"/>
                  </a:lnTo>
                  <a:lnTo>
                    <a:pt x="266" y="746"/>
                  </a:lnTo>
                  <a:lnTo>
                    <a:pt x="240" y="754"/>
                  </a:lnTo>
                  <a:lnTo>
                    <a:pt x="234" y="754"/>
                  </a:lnTo>
                  <a:lnTo>
                    <a:pt x="230" y="754"/>
                  </a:lnTo>
                  <a:lnTo>
                    <a:pt x="220" y="756"/>
                  </a:lnTo>
                  <a:lnTo>
                    <a:pt x="218" y="756"/>
                  </a:lnTo>
                  <a:lnTo>
                    <a:pt x="228" y="746"/>
                  </a:lnTo>
                  <a:lnTo>
                    <a:pt x="230" y="744"/>
                  </a:lnTo>
                  <a:lnTo>
                    <a:pt x="230" y="742"/>
                  </a:lnTo>
                  <a:lnTo>
                    <a:pt x="234" y="738"/>
                  </a:lnTo>
                  <a:lnTo>
                    <a:pt x="242" y="728"/>
                  </a:lnTo>
                  <a:lnTo>
                    <a:pt x="254" y="710"/>
                  </a:lnTo>
                  <a:lnTo>
                    <a:pt x="264" y="692"/>
                  </a:lnTo>
                  <a:lnTo>
                    <a:pt x="272" y="674"/>
                  </a:lnTo>
                  <a:lnTo>
                    <a:pt x="280" y="656"/>
                  </a:lnTo>
                  <a:lnTo>
                    <a:pt x="286" y="638"/>
                  </a:lnTo>
                  <a:lnTo>
                    <a:pt x="290" y="618"/>
                  </a:lnTo>
                  <a:lnTo>
                    <a:pt x="296" y="582"/>
                  </a:lnTo>
                  <a:lnTo>
                    <a:pt x="298" y="544"/>
                  </a:lnTo>
                  <a:lnTo>
                    <a:pt x="298" y="508"/>
                  </a:lnTo>
                  <a:lnTo>
                    <a:pt x="296" y="474"/>
                  </a:lnTo>
                  <a:lnTo>
                    <a:pt x="292" y="440"/>
                  </a:lnTo>
                  <a:lnTo>
                    <a:pt x="290" y="416"/>
                  </a:lnTo>
                  <a:lnTo>
                    <a:pt x="290" y="394"/>
                  </a:lnTo>
                  <a:lnTo>
                    <a:pt x="292" y="370"/>
                  </a:lnTo>
                  <a:lnTo>
                    <a:pt x="294" y="348"/>
                  </a:lnTo>
                  <a:lnTo>
                    <a:pt x="300" y="316"/>
                  </a:lnTo>
                  <a:lnTo>
                    <a:pt x="308" y="292"/>
                  </a:lnTo>
                  <a:lnTo>
                    <a:pt x="316" y="268"/>
                  </a:lnTo>
                  <a:lnTo>
                    <a:pt x="302" y="294"/>
                  </a:lnTo>
                  <a:lnTo>
                    <a:pt x="284" y="332"/>
                  </a:lnTo>
                  <a:lnTo>
                    <a:pt x="276" y="354"/>
                  </a:lnTo>
                  <a:lnTo>
                    <a:pt x="268" y="378"/>
                  </a:lnTo>
                  <a:lnTo>
                    <a:pt x="264" y="394"/>
                  </a:lnTo>
                  <a:lnTo>
                    <a:pt x="262" y="412"/>
                  </a:lnTo>
                  <a:lnTo>
                    <a:pt x="258" y="470"/>
                  </a:lnTo>
                  <a:lnTo>
                    <a:pt x="252" y="522"/>
                  </a:lnTo>
                  <a:lnTo>
                    <a:pt x="252" y="540"/>
                  </a:lnTo>
                  <a:lnTo>
                    <a:pt x="250" y="564"/>
                  </a:lnTo>
                  <a:lnTo>
                    <a:pt x="246" y="592"/>
                  </a:lnTo>
                  <a:lnTo>
                    <a:pt x="240" y="622"/>
                  </a:lnTo>
                  <a:lnTo>
                    <a:pt x="230" y="654"/>
                  </a:lnTo>
                  <a:lnTo>
                    <a:pt x="218" y="686"/>
                  </a:lnTo>
                  <a:lnTo>
                    <a:pt x="200" y="720"/>
                  </a:lnTo>
                  <a:lnTo>
                    <a:pt x="180" y="754"/>
                  </a:lnTo>
                  <a:lnTo>
                    <a:pt x="168" y="772"/>
                  </a:lnTo>
                  <a:lnTo>
                    <a:pt x="166" y="774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38" y="804"/>
                  </a:lnTo>
                  <a:lnTo>
                    <a:pt x="116" y="826"/>
                  </a:lnTo>
                  <a:lnTo>
                    <a:pt x="112" y="830"/>
                  </a:lnTo>
                  <a:lnTo>
                    <a:pt x="108" y="834"/>
                  </a:lnTo>
                  <a:lnTo>
                    <a:pt x="102" y="838"/>
                  </a:lnTo>
                  <a:lnTo>
                    <a:pt x="72" y="860"/>
                  </a:lnTo>
                  <a:lnTo>
                    <a:pt x="36" y="882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7AC1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="" xmlns:p14="http://schemas.microsoft.com/office/powerpoint/2010/main" val="42903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ktangel 105"/>
          <p:cNvSpPr/>
          <p:nvPr/>
        </p:nvSpPr>
        <p:spPr>
          <a:xfrm rot="10800000" flipV="1">
            <a:off x="0" y="0"/>
            <a:ext cx="9144000" cy="40655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" name="Gruppe 94"/>
          <p:cNvGrpSpPr>
            <a:grpSpLocks/>
          </p:cNvGrpSpPr>
          <p:nvPr/>
        </p:nvGrpSpPr>
        <p:grpSpPr bwMode="auto">
          <a:xfrm>
            <a:off x="4778375" y="1311668"/>
            <a:ext cx="3787775" cy="4810125"/>
            <a:chOff x="4830331" y="1406858"/>
            <a:chExt cx="3788383" cy="4809112"/>
          </a:xfrm>
        </p:grpSpPr>
        <p:sp>
          <p:nvSpPr>
            <p:cNvPr id="87" name="Rektangel med enkelt afrundet hjørne 86"/>
            <p:cNvSpPr/>
            <p:nvPr/>
          </p:nvSpPr>
          <p:spPr>
            <a:xfrm rot="10800000" flipH="1">
              <a:off x="4830331" y="1406858"/>
              <a:ext cx="3785207" cy="4809112"/>
            </a:xfrm>
            <a:prstGeom prst="round1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0" name="Rektangel 89"/>
            <p:cNvSpPr/>
            <p:nvPr/>
          </p:nvSpPr>
          <p:spPr>
            <a:xfrm>
              <a:off x="4830331" y="1421143"/>
              <a:ext cx="3788383" cy="130148"/>
            </a:xfrm>
            <a:prstGeom prst="rect">
              <a:avLst/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3" name="Gruppe 61"/>
          <p:cNvGrpSpPr/>
          <p:nvPr/>
        </p:nvGrpSpPr>
        <p:grpSpPr>
          <a:xfrm>
            <a:off x="864971" y="1431180"/>
            <a:ext cx="2636979" cy="4178410"/>
            <a:chOff x="3160713" y="1450975"/>
            <a:chExt cx="2403475" cy="3808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3160713" y="1450975"/>
              <a:ext cx="2403475" cy="2803525"/>
            </a:xfrm>
            <a:custGeom>
              <a:avLst/>
              <a:gdLst/>
              <a:ahLst/>
              <a:cxnLst>
                <a:cxn ang="0">
                  <a:pos x="759" y="0"/>
                </a:cxn>
                <a:cxn ang="0">
                  <a:pos x="603" y="17"/>
                </a:cxn>
                <a:cxn ang="0">
                  <a:pos x="464" y="60"/>
                </a:cxn>
                <a:cxn ang="0">
                  <a:pos x="334" y="130"/>
                </a:cxn>
                <a:cxn ang="0">
                  <a:pos x="221" y="225"/>
                </a:cxn>
                <a:cxn ang="0">
                  <a:pos x="130" y="334"/>
                </a:cxn>
                <a:cxn ang="0">
                  <a:pos x="61" y="464"/>
                </a:cxn>
                <a:cxn ang="0">
                  <a:pos x="17" y="607"/>
                </a:cxn>
                <a:cxn ang="0">
                  <a:pos x="0" y="759"/>
                </a:cxn>
                <a:cxn ang="0">
                  <a:pos x="4" y="820"/>
                </a:cxn>
                <a:cxn ang="0">
                  <a:pos x="26" y="933"/>
                </a:cxn>
                <a:cxn ang="0">
                  <a:pos x="61" y="1028"/>
                </a:cxn>
                <a:cxn ang="0">
                  <a:pos x="108" y="1111"/>
                </a:cxn>
                <a:cxn ang="0">
                  <a:pos x="182" y="1210"/>
                </a:cxn>
                <a:cxn ang="0">
                  <a:pos x="264" y="1288"/>
                </a:cxn>
                <a:cxn ang="0">
                  <a:pos x="312" y="1332"/>
                </a:cxn>
                <a:cxn ang="0">
                  <a:pos x="399" y="1423"/>
                </a:cxn>
                <a:cxn ang="0">
                  <a:pos x="464" y="1523"/>
                </a:cxn>
                <a:cxn ang="0">
                  <a:pos x="499" y="1618"/>
                </a:cxn>
                <a:cxn ang="0">
                  <a:pos x="503" y="1657"/>
                </a:cxn>
                <a:cxn ang="0">
                  <a:pos x="516" y="1766"/>
                </a:cxn>
                <a:cxn ang="0">
                  <a:pos x="1046" y="1766"/>
                </a:cxn>
                <a:cxn ang="0">
                  <a:pos x="1059" y="1649"/>
                </a:cxn>
                <a:cxn ang="0">
                  <a:pos x="1063" y="1605"/>
                </a:cxn>
                <a:cxn ang="0">
                  <a:pos x="1098" y="1510"/>
                </a:cxn>
                <a:cxn ang="0">
                  <a:pos x="1158" y="1401"/>
                </a:cxn>
                <a:cxn ang="0">
                  <a:pos x="1241" y="1306"/>
                </a:cxn>
                <a:cxn ang="0">
                  <a:pos x="1289" y="1262"/>
                </a:cxn>
                <a:cxn ang="0">
                  <a:pos x="1362" y="1184"/>
                </a:cxn>
                <a:cxn ang="0">
                  <a:pos x="1445" y="1054"/>
                </a:cxn>
                <a:cxn ang="0">
                  <a:pos x="1480" y="967"/>
                </a:cxn>
                <a:cxn ang="0">
                  <a:pos x="1506" y="872"/>
                </a:cxn>
                <a:cxn ang="0">
                  <a:pos x="1514" y="759"/>
                </a:cxn>
                <a:cxn ang="0">
                  <a:pos x="1510" y="681"/>
                </a:cxn>
                <a:cxn ang="0">
                  <a:pos x="1480" y="533"/>
                </a:cxn>
                <a:cxn ang="0">
                  <a:pos x="1423" y="399"/>
                </a:cxn>
                <a:cxn ang="0">
                  <a:pos x="1341" y="277"/>
                </a:cxn>
                <a:cxn ang="0">
                  <a:pos x="1241" y="173"/>
                </a:cxn>
                <a:cxn ang="0">
                  <a:pos x="1119" y="91"/>
                </a:cxn>
                <a:cxn ang="0">
                  <a:pos x="985" y="34"/>
                </a:cxn>
                <a:cxn ang="0">
                  <a:pos x="833" y="4"/>
                </a:cxn>
                <a:cxn ang="0">
                  <a:pos x="759" y="0"/>
                </a:cxn>
              </a:cxnLst>
              <a:rect l="0" t="0" r="r" b="b"/>
              <a:pathLst>
                <a:path w="1514" h="1766">
                  <a:moveTo>
                    <a:pt x="759" y="0"/>
                  </a:moveTo>
                  <a:lnTo>
                    <a:pt x="759" y="0"/>
                  </a:lnTo>
                  <a:lnTo>
                    <a:pt x="681" y="4"/>
                  </a:lnTo>
                  <a:lnTo>
                    <a:pt x="603" y="17"/>
                  </a:lnTo>
                  <a:lnTo>
                    <a:pt x="534" y="34"/>
                  </a:lnTo>
                  <a:lnTo>
                    <a:pt x="464" y="60"/>
                  </a:lnTo>
                  <a:lnTo>
                    <a:pt x="395" y="91"/>
                  </a:lnTo>
                  <a:lnTo>
                    <a:pt x="334" y="130"/>
                  </a:lnTo>
                  <a:lnTo>
                    <a:pt x="277" y="173"/>
                  </a:lnTo>
                  <a:lnTo>
                    <a:pt x="221" y="225"/>
                  </a:lnTo>
                  <a:lnTo>
                    <a:pt x="173" y="277"/>
                  </a:lnTo>
                  <a:lnTo>
                    <a:pt x="130" y="334"/>
                  </a:lnTo>
                  <a:lnTo>
                    <a:pt x="91" y="399"/>
                  </a:lnTo>
                  <a:lnTo>
                    <a:pt x="61" y="464"/>
                  </a:lnTo>
                  <a:lnTo>
                    <a:pt x="34" y="533"/>
                  </a:lnTo>
                  <a:lnTo>
                    <a:pt x="17" y="607"/>
                  </a:lnTo>
                  <a:lnTo>
                    <a:pt x="4" y="681"/>
                  </a:lnTo>
                  <a:lnTo>
                    <a:pt x="0" y="759"/>
                  </a:lnTo>
                  <a:lnTo>
                    <a:pt x="0" y="759"/>
                  </a:lnTo>
                  <a:lnTo>
                    <a:pt x="4" y="820"/>
                  </a:lnTo>
                  <a:lnTo>
                    <a:pt x="13" y="876"/>
                  </a:lnTo>
                  <a:lnTo>
                    <a:pt x="26" y="933"/>
                  </a:lnTo>
                  <a:lnTo>
                    <a:pt x="43" y="980"/>
                  </a:lnTo>
                  <a:lnTo>
                    <a:pt x="61" y="1028"/>
                  </a:lnTo>
                  <a:lnTo>
                    <a:pt x="82" y="1071"/>
                  </a:lnTo>
                  <a:lnTo>
                    <a:pt x="108" y="1111"/>
                  </a:lnTo>
                  <a:lnTo>
                    <a:pt x="130" y="1150"/>
                  </a:lnTo>
                  <a:lnTo>
                    <a:pt x="182" y="1210"/>
                  </a:lnTo>
                  <a:lnTo>
                    <a:pt x="221" y="1254"/>
                  </a:lnTo>
                  <a:lnTo>
                    <a:pt x="264" y="1288"/>
                  </a:lnTo>
                  <a:lnTo>
                    <a:pt x="264" y="1288"/>
                  </a:lnTo>
                  <a:lnTo>
                    <a:pt x="312" y="1332"/>
                  </a:lnTo>
                  <a:lnTo>
                    <a:pt x="356" y="1375"/>
                  </a:lnTo>
                  <a:lnTo>
                    <a:pt x="399" y="1423"/>
                  </a:lnTo>
                  <a:lnTo>
                    <a:pt x="434" y="1475"/>
                  </a:lnTo>
                  <a:lnTo>
                    <a:pt x="464" y="1523"/>
                  </a:lnTo>
                  <a:lnTo>
                    <a:pt x="486" y="1570"/>
                  </a:lnTo>
                  <a:lnTo>
                    <a:pt x="499" y="1618"/>
                  </a:lnTo>
                  <a:lnTo>
                    <a:pt x="503" y="1657"/>
                  </a:lnTo>
                  <a:lnTo>
                    <a:pt x="503" y="1657"/>
                  </a:lnTo>
                  <a:lnTo>
                    <a:pt x="507" y="1718"/>
                  </a:lnTo>
                  <a:lnTo>
                    <a:pt x="516" y="1766"/>
                  </a:lnTo>
                  <a:lnTo>
                    <a:pt x="1046" y="1766"/>
                  </a:lnTo>
                  <a:lnTo>
                    <a:pt x="1046" y="1766"/>
                  </a:lnTo>
                  <a:lnTo>
                    <a:pt x="1054" y="1714"/>
                  </a:lnTo>
                  <a:lnTo>
                    <a:pt x="1059" y="1649"/>
                  </a:lnTo>
                  <a:lnTo>
                    <a:pt x="1059" y="1649"/>
                  </a:lnTo>
                  <a:lnTo>
                    <a:pt x="1063" y="1605"/>
                  </a:lnTo>
                  <a:lnTo>
                    <a:pt x="1076" y="1557"/>
                  </a:lnTo>
                  <a:lnTo>
                    <a:pt x="1098" y="1510"/>
                  </a:lnTo>
                  <a:lnTo>
                    <a:pt x="1124" y="1453"/>
                  </a:lnTo>
                  <a:lnTo>
                    <a:pt x="1158" y="1401"/>
                  </a:lnTo>
                  <a:lnTo>
                    <a:pt x="1197" y="1354"/>
                  </a:lnTo>
                  <a:lnTo>
                    <a:pt x="1241" y="1306"/>
                  </a:lnTo>
                  <a:lnTo>
                    <a:pt x="1289" y="1262"/>
                  </a:lnTo>
                  <a:lnTo>
                    <a:pt x="1289" y="1262"/>
                  </a:lnTo>
                  <a:lnTo>
                    <a:pt x="1323" y="1228"/>
                  </a:lnTo>
                  <a:lnTo>
                    <a:pt x="1362" y="1184"/>
                  </a:lnTo>
                  <a:lnTo>
                    <a:pt x="1401" y="1128"/>
                  </a:lnTo>
                  <a:lnTo>
                    <a:pt x="1445" y="1054"/>
                  </a:lnTo>
                  <a:lnTo>
                    <a:pt x="1462" y="1015"/>
                  </a:lnTo>
                  <a:lnTo>
                    <a:pt x="1480" y="967"/>
                  </a:lnTo>
                  <a:lnTo>
                    <a:pt x="1493" y="920"/>
                  </a:lnTo>
                  <a:lnTo>
                    <a:pt x="1506" y="872"/>
                  </a:lnTo>
                  <a:lnTo>
                    <a:pt x="1514" y="815"/>
                  </a:lnTo>
                  <a:lnTo>
                    <a:pt x="1514" y="759"/>
                  </a:lnTo>
                  <a:lnTo>
                    <a:pt x="1514" y="759"/>
                  </a:lnTo>
                  <a:lnTo>
                    <a:pt x="1510" y="681"/>
                  </a:lnTo>
                  <a:lnTo>
                    <a:pt x="1501" y="607"/>
                  </a:lnTo>
                  <a:lnTo>
                    <a:pt x="1480" y="533"/>
                  </a:lnTo>
                  <a:lnTo>
                    <a:pt x="1458" y="464"/>
                  </a:lnTo>
                  <a:lnTo>
                    <a:pt x="1423" y="399"/>
                  </a:lnTo>
                  <a:lnTo>
                    <a:pt x="1384" y="334"/>
                  </a:lnTo>
                  <a:lnTo>
                    <a:pt x="1341" y="277"/>
                  </a:lnTo>
                  <a:lnTo>
                    <a:pt x="1293" y="225"/>
                  </a:lnTo>
                  <a:lnTo>
                    <a:pt x="1241" y="173"/>
                  </a:lnTo>
                  <a:lnTo>
                    <a:pt x="1180" y="130"/>
                  </a:lnTo>
                  <a:lnTo>
                    <a:pt x="1119" y="91"/>
                  </a:lnTo>
                  <a:lnTo>
                    <a:pt x="1054" y="60"/>
                  </a:lnTo>
                  <a:lnTo>
                    <a:pt x="985" y="34"/>
                  </a:lnTo>
                  <a:lnTo>
                    <a:pt x="911" y="17"/>
                  </a:lnTo>
                  <a:lnTo>
                    <a:pt x="833" y="4"/>
                  </a:lnTo>
                  <a:lnTo>
                    <a:pt x="759" y="0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3965575" y="4757738"/>
              <a:ext cx="896938" cy="150812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1" y="0"/>
                </a:cxn>
                <a:cxn ang="0">
                  <a:pos x="13" y="8"/>
                </a:cxn>
                <a:cxn ang="0">
                  <a:pos x="5" y="21"/>
                </a:cxn>
                <a:cxn ang="0">
                  <a:pos x="0" y="3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5" y="73"/>
                </a:cxn>
                <a:cxn ang="0">
                  <a:pos x="13" y="82"/>
                </a:cxn>
                <a:cxn ang="0">
                  <a:pos x="31" y="91"/>
                </a:cxn>
                <a:cxn ang="0">
                  <a:pos x="48" y="95"/>
                </a:cxn>
                <a:cxn ang="0">
                  <a:pos x="517" y="95"/>
                </a:cxn>
                <a:cxn ang="0">
                  <a:pos x="517" y="95"/>
                </a:cxn>
                <a:cxn ang="0">
                  <a:pos x="534" y="91"/>
                </a:cxn>
                <a:cxn ang="0">
                  <a:pos x="552" y="82"/>
                </a:cxn>
                <a:cxn ang="0">
                  <a:pos x="560" y="73"/>
                </a:cxn>
                <a:cxn ang="0">
                  <a:pos x="565" y="56"/>
                </a:cxn>
                <a:cxn ang="0">
                  <a:pos x="565" y="34"/>
                </a:cxn>
                <a:cxn ang="0">
                  <a:pos x="565" y="34"/>
                </a:cxn>
                <a:cxn ang="0">
                  <a:pos x="560" y="21"/>
                </a:cxn>
                <a:cxn ang="0">
                  <a:pos x="552" y="8"/>
                </a:cxn>
                <a:cxn ang="0">
                  <a:pos x="534" y="0"/>
                </a:cxn>
                <a:cxn ang="0">
                  <a:pos x="517" y="0"/>
                </a:cxn>
                <a:cxn ang="0">
                  <a:pos x="517" y="0"/>
                </a:cxn>
              </a:cxnLst>
              <a:rect l="0" t="0" r="r" b="b"/>
              <a:pathLst>
                <a:path w="565" h="95">
                  <a:moveTo>
                    <a:pt x="517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13" y="8"/>
                  </a:lnTo>
                  <a:lnTo>
                    <a:pt x="5" y="21"/>
                  </a:lnTo>
                  <a:lnTo>
                    <a:pt x="0" y="3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5" y="73"/>
                  </a:lnTo>
                  <a:lnTo>
                    <a:pt x="13" y="82"/>
                  </a:lnTo>
                  <a:lnTo>
                    <a:pt x="31" y="91"/>
                  </a:lnTo>
                  <a:lnTo>
                    <a:pt x="48" y="95"/>
                  </a:lnTo>
                  <a:lnTo>
                    <a:pt x="517" y="95"/>
                  </a:lnTo>
                  <a:lnTo>
                    <a:pt x="517" y="95"/>
                  </a:lnTo>
                  <a:lnTo>
                    <a:pt x="534" y="91"/>
                  </a:lnTo>
                  <a:lnTo>
                    <a:pt x="552" y="82"/>
                  </a:lnTo>
                  <a:lnTo>
                    <a:pt x="560" y="73"/>
                  </a:lnTo>
                  <a:lnTo>
                    <a:pt x="565" y="56"/>
                  </a:lnTo>
                  <a:lnTo>
                    <a:pt x="565" y="34"/>
                  </a:lnTo>
                  <a:lnTo>
                    <a:pt x="565" y="34"/>
                  </a:lnTo>
                  <a:lnTo>
                    <a:pt x="560" y="21"/>
                  </a:lnTo>
                  <a:lnTo>
                    <a:pt x="552" y="8"/>
                  </a:lnTo>
                  <a:lnTo>
                    <a:pt x="534" y="0"/>
                  </a:lnTo>
                  <a:lnTo>
                    <a:pt x="517" y="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DDF2F7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3965575" y="4549775"/>
              <a:ext cx="896938" cy="15240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1" y="5"/>
                </a:cxn>
                <a:cxn ang="0">
                  <a:pos x="13" y="9"/>
                </a:cxn>
                <a:cxn ang="0">
                  <a:pos x="5" y="22"/>
                </a:cxn>
                <a:cxn ang="0">
                  <a:pos x="0" y="35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5" y="74"/>
                </a:cxn>
                <a:cxn ang="0">
                  <a:pos x="13" y="83"/>
                </a:cxn>
                <a:cxn ang="0">
                  <a:pos x="31" y="91"/>
                </a:cxn>
                <a:cxn ang="0">
                  <a:pos x="48" y="96"/>
                </a:cxn>
                <a:cxn ang="0">
                  <a:pos x="517" y="96"/>
                </a:cxn>
                <a:cxn ang="0">
                  <a:pos x="517" y="96"/>
                </a:cxn>
                <a:cxn ang="0">
                  <a:pos x="534" y="91"/>
                </a:cxn>
                <a:cxn ang="0">
                  <a:pos x="552" y="83"/>
                </a:cxn>
                <a:cxn ang="0">
                  <a:pos x="560" y="74"/>
                </a:cxn>
                <a:cxn ang="0">
                  <a:pos x="565" y="61"/>
                </a:cxn>
                <a:cxn ang="0">
                  <a:pos x="565" y="35"/>
                </a:cxn>
                <a:cxn ang="0">
                  <a:pos x="565" y="35"/>
                </a:cxn>
                <a:cxn ang="0">
                  <a:pos x="560" y="22"/>
                </a:cxn>
                <a:cxn ang="0">
                  <a:pos x="552" y="9"/>
                </a:cxn>
                <a:cxn ang="0">
                  <a:pos x="534" y="5"/>
                </a:cxn>
                <a:cxn ang="0">
                  <a:pos x="517" y="0"/>
                </a:cxn>
                <a:cxn ang="0">
                  <a:pos x="517" y="0"/>
                </a:cxn>
              </a:cxnLst>
              <a:rect l="0" t="0" r="r" b="b"/>
              <a:pathLst>
                <a:path w="565" h="96">
                  <a:moveTo>
                    <a:pt x="517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31" y="5"/>
                  </a:lnTo>
                  <a:lnTo>
                    <a:pt x="13" y="9"/>
                  </a:lnTo>
                  <a:lnTo>
                    <a:pt x="5" y="22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74"/>
                  </a:lnTo>
                  <a:lnTo>
                    <a:pt x="13" y="83"/>
                  </a:lnTo>
                  <a:lnTo>
                    <a:pt x="31" y="91"/>
                  </a:lnTo>
                  <a:lnTo>
                    <a:pt x="48" y="96"/>
                  </a:lnTo>
                  <a:lnTo>
                    <a:pt x="517" y="96"/>
                  </a:lnTo>
                  <a:lnTo>
                    <a:pt x="517" y="96"/>
                  </a:lnTo>
                  <a:lnTo>
                    <a:pt x="534" y="91"/>
                  </a:lnTo>
                  <a:lnTo>
                    <a:pt x="552" y="83"/>
                  </a:lnTo>
                  <a:lnTo>
                    <a:pt x="560" y="74"/>
                  </a:lnTo>
                  <a:lnTo>
                    <a:pt x="565" y="61"/>
                  </a:lnTo>
                  <a:lnTo>
                    <a:pt x="565" y="35"/>
                  </a:lnTo>
                  <a:lnTo>
                    <a:pt x="565" y="35"/>
                  </a:lnTo>
                  <a:lnTo>
                    <a:pt x="560" y="22"/>
                  </a:lnTo>
                  <a:lnTo>
                    <a:pt x="552" y="9"/>
                  </a:lnTo>
                  <a:lnTo>
                    <a:pt x="534" y="5"/>
                  </a:lnTo>
                  <a:lnTo>
                    <a:pt x="517" y="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DDF2F7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3965575" y="4337050"/>
              <a:ext cx="896938" cy="150812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1" y="4"/>
                </a:cxn>
                <a:cxn ang="0">
                  <a:pos x="13" y="13"/>
                </a:cxn>
                <a:cxn ang="0">
                  <a:pos x="5" y="22"/>
                </a:cxn>
                <a:cxn ang="0">
                  <a:pos x="0" y="39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5" y="74"/>
                </a:cxn>
                <a:cxn ang="0">
                  <a:pos x="13" y="87"/>
                </a:cxn>
                <a:cxn ang="0">
                  <a:pos x="31" y="95"/>
                </a:cxn>
                <a:cxn ang="0">
                  <a:pos x="48" y="95"/>
                </a:cxn>
                <a:cxn ang="0">
                  <a:pos x="517" y="95"/>
                </a:cxn>
                <a:cxn ang="0">
                  <a:pos x="517" y="95"/>
                </a:cxn>
                <a:cxn ang="0">
                  <a:pos x="534" y="95"/>
                </a:cxn>
                <a:cxn ang="0">
                  <a:pos x="552" y="87"/>
                </a:cxn>
                <a:cxn ang="0">
                  <a:pos x="560" y="74"/>
                </a:cxn>
                <a:cxn ang="0">
                  <a:pos x="565" y="61"/>
                </a:cxn>
                <a:cxn ang="0">
                  <a:pos x="565" y="39"/>
                </a:cxn>
                <a:cxn ang="0">
                  <a:pos x="565" y="39"/>
                </a:cxn>
                <a:cxn ang="0">
                  <a:pos x="560" y="22"/>
                </a:cxn>
                <a:cxn ang="0">
                  <a:pos x="552" y="13"/>
                </a:cxn>
                <a:cxn ang="0">
                  <a:pos x="534" y="4"/>
                </a:cxn>
                <a:cxn ang="0">
                  <a:pos x="517" y="0"/>
                </a:cxn>
                <a:cxn ang="0">
                  <a:pos x="517" y="0"/>
                </a:cxn>
              </a:cxnLst>
              <a:rect l="0" t="0" r="r" b="b"/>
              <a:pathLst>
                <a:path w="565" h="95">
                  <a:moveTo>
                    <a:pt x="517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31" y="4"/>
                  </a:lnTo>
                  <a:lnTo>
                    <a:pt x="13" y="13"/>
                  </a:lnTo>
                  <a:lnTo>
                    <a:pt x="5" y="22"/>
                  </a:lnTo>
                  <a:lnTo>
                    <a:pt x="0" y="3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74"/>
                  </a:lnTo>
                  <a:lnTo>
                    <a:pt x="13" y="87"/>
                  </a:lnTo>
                  <a:lnTo>
                    <a:pt x="31" y="95"/>
                  </a:lnTo>
                  <a:lnTo>
                    <a:pt x="48" y="95"/>
                  </a:lnTo>
                  <a:lnTo>
                    <a:pt x="517" y="95"/>
                  </a:lnTo>
                  <a:lnTo>
                    <a:pt x="517" y="95"/>
                  </a:lnTo>
                  <a:lnTo>
                    <a:pt x="534" y="95"/>
                  </a:lnTo>
                  <a:lnTo>
                    <a:pt x="552" y="87"/>
                  </a:lnTo>
                  <a:lnTo>
                    <a:pt x="560" y="74"/>
                  </a:lnTo>
                  <a:lnTo>
                    <a:pt x="565" y="61"/>
                  </a:lnTo>
                  <a:lnTo>
                    <a:pt x="565" y="39"/>
                  </a:lnTo>
                  <a:lnTo>
                    <a:pt x="565" y="39"/>
                  </a:lnTo>
                  <a:lnTo>
                    <a:pt x="560" y="22"/>
                  </a:lnTo>
                  <a:lnTo>
                    <a:pt x="552" y="13"/>
                  </a:lnTo>
                  <a:lnTo>
                    <a:pt x="534" y="4"/>
                  </a:lnTo>
                  <a:lnTo>
                    <a:pt x="517" y="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DDF2F7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4179888" y="4964113"/>
              <a:ext cx="495300" cy="295275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0" y="0"/>
                </a:cxn>
                <a:cxn ang="0">
                  <a:pos x="13" y="8"/>
                </a:cxn>
                <a:cxn ang="0">
                  <a:pos x="4" y="21"/>
                </a:cxn>
                <a:cxn ang="0">
                  <a:pos x="0" y="3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4" y="69"/>
                </a:cxn>
                <a:cxn ang="0">
                  <a:pos x="13" y="82"/>
                </a:cxn>
                <a:cxn ang="0">
                  <a:pos x="30" y="91"/>
                </a:cxn>
                <a:cxn ang="0">
                  <a:pos x="48" y="91"/>
                </a:cxn>
                <a:cxn ang="0">
                  <a:pos x="52" y="91"/>
                </a:cxn>
                <a:cxn ang="0">
                  <a:pos x="52" y="91"/>
                </a:cxn>
                <a:cxn ang="0">
                  <a:pos x="52" y="99"/>
                </a:cxn>
                <a:cxn ang="0">
                  <a:pos x="52" y="99"/>
                </a:cxn>
                <a:cxn ang="0">
                  <a:pos x="52" y="117"/>
                </a:cxn>
                <a:cxn ang="0">
                  <a:pos x="61" y="134"/>
                </a:cxn>
                <a:cxn ang="0">
                  <a:pos x="69" y="147"/>
                </a:cxn>
                <a:cxn ang="0">
                  <a:pos x="82" y="160"/>
                </a:cxn>
                <a:cxn ang="0">
                  <a:pos x="95" y="173"/>
                </a:cxn>
                <a:cxn ang="0">
                  <a:pos x="117" y="178"/>
                </a:cxn>
                <a:cxn ang="0">
                  <a:pos x="135" y="186"/>
                </a:cxn>
                <a:cxn ang="0">
                  <a:pos x="156" y="186"/>
                </a:cxn>
                <a:cxn ang="0">
                  <a:pos x="156" y="186"/>
                </a:cxn>
                <a:cxn ang="0">
                  <a:pos x="178" y="186"/>
                </a:cxn>
                <a:cxn ang="0">
                  <a:pos x="195" y="178"/>
                </a:cxn>
                <a:cxn ang="0">
                  <a:pos x="217" y="173"/>
                </a:cxn>
                <a:cxn ang="0">
                  <a:pos x="230" y="160"/>
                </a:cxn>
                <a:cxn ang="0">
                  <a:pos x="243" y="147"/>
                </a:cxn>
                <a:cxn ang="0">
                  <a:pos x="252" y="134"/>
                </a:cxn>
                <a:cxn ang="0">
                  <a:pos x="260" y="117"/>
                </a:cxn>
                <a:cxn ang="0">
                  <a:pos x="260" y="99"/>
                </a:cxn>
                <a:cxn ang="0">
                  <a:pos x="260" y="99"/>
                </a:cxn>
                <a:cxn ang="0">
                  <a:pos x="260" y="91"/>
                </a:cxn>
                <a:cxn ang="0">
                  <a:pos x="260" y="91"/>
                </a:cxn>
                <a:cxn ang="0">
                  <a:pos x="260" y="91"/>
                </a:cxn>
                <a:cxn ang="0">
                  <a:pos x="282" y="91"/>
                </a:cxn>
                <a:cxn ang="0">
                  <a:pos x="295" y="82"/>
                </a:cxn>
                <a:cxn ang="0">
                  <a:pos x="308" y="69"/>
                </a:cxn>
                <a:cxn ang="0">
                  <a:pos x="312" y="56"/>
                </a:cxn>
                <a:cxn ang="0">
                  <a:pos x="312" y="34"/>
                </a:cxn>
                <a:cxn ang="0">
                  <a:pos x="312" y="34"/>
                </a:cxn>
                <a:cxn ang="0">
                  <a:pos x="308" y="21"/>
                </a:cxn>
                <a:cxn ang="0">
                  <a:pos x="295" y="8"/>
                </a:cxn>
                <a:cxn ang="0">
                  <a:pos x="28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312" h="186">
                  <a:moveTo>
                    <a:pt x="26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4" y="21"/>
                  </a:lnTo>
                  <a:lnTo>
                    <a:pt x="0" y="3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9"/>
                  </a:lnTo>
                  <a:lnTo>
                    <a:pt x="13" y="82"/>
                  </a:lnTo>
                  <a:lnTo>
                    <a:pt x="30" y="91"/>
                  </a:lnTo>
                  <a:lnTo>
                    <a:pt x="48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117"/>
                  </a:lnTo>
                  <a:lnTo>
                    <a:pt x="61" y="134"/>
                  </a:lnTo>
                  <a:lnTo>
                    <a:pt x="69" y="147"/>
                  </a:lnTo>
                  <a:lnTo>
                    <a:pt x="82" y="160"/>
                  </a:lnTo>
                  <a:lnTo>
                    <a:pt x="95" y="173"/>
                  </a:lnTo>
                  <a:lnTo>
                    <a:pt x="117" y="178"/>
                  </a:lnTo>
                  <a:lnTo>
                    <a:pt x="135" y="186"/>
                  </a:lnTo>
                  <a:lnTo>
                    <a:pt x="156" y="186"/>
                  </a:lnTo>
                  <a:lnTo>
                    <a:pt x="156" y="186"/>
                  </a:lnTo>
                  <a:lnTo>
                    <a:pt x="178" y="186"/>
                  </a:lnTo>
                  <a:lnTo>
                    <a:pt x="195" y="178"/>
                  </a:lnTo>
                  <a:lnTo>
                    <a:pt x="217" y="173"/>
                  </a:lnTo>
                  <a:lnTo>
                    <a:pt x="230" y="160"/>
                  </a:lnTo>
                  <a:lnTo>
                    <a:pt x="243" y="147"/>
                  </a:lnTo>
                  <a:lnTo>
                    <a:pt x="252" y="134"/>
                  </a:lnTo>
                  <a:lnTo>
                    <a:pt x="260" y="117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0" y="91"/>
                  </a:lnTo>
                  <a:lnTo>
                    <a:pt x="260" y="91"/>
                  </a:lnTo>
                  <a:lnTo>
                    <a:pt x="260" y="91"/>
                  </a:lnTo>
                  <a:lnTo>
                    <a:pt x="282" y="91"/>
                  </a:lnTo>
                  <a:lnTo>
                    <a:pt x="295" y="82"/>
                  </a:lnTo>
                  <a:lnTo>
                    <a:pt x="308" y="69"/>
                  </a:lnTo>
                  <a:lnTo>
                    <a:pt x="312" y="56"/>
                  </a:lnTo>
                  <a:lnTo>
                    <a:pt x="312" y="34"/>
                  </a:lnTo>
                  <a:lnTo>
                    <a:pt x="312" y="34"/>
                  </a:lnTo>
                  <a:lnTo>
                    <a:pt x="308" y="21"/>
                  </a:lnTo>
                  <a:lnTo>
                    <a:pt x="295" y="8"/>
                  </a:lnTo>
                  <a:lnTo>
                    <a:pt x="28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DDF2F7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</p:grpSp>
      <p:sp>
        <p:nvSpPr>
          <p:cNvPr id="69" name="Freeform 34"/>
          <p:cNvSpPr>
            <a:spLocks/>
          </p:cNvSpPr>
          <p:nvPr/>
        </p:nvSpPr>
        <p:spPr bwMode="auto">
          <a:xfrm>
            <a:off x="1017588" y="1958975"/>
            <a:ext cx="2063750" cy="2554288"/>
          </a:xfrm>
          <a:custGeom>
            <a:avLst/>
            <a:gdLst/>
            <a:ahLst/>
            <a:cxnLst>
              <a:cxn ang="0">
                <a:pos x="1172" y="417"/>
              </a:cxn>
              <a:cxn ang="0">
                <a:pos x="1120" y="391"/>
              </a:cxn>
              <a:cxn ang="0">
                <a:pos x="981" y="491"/>
              </a:cxn>
              <a:cxn ang="0">
                <a:pos x="864" y="617"/>
              </a:cxn>
              <a:cxn ang="0">
                <a:pos x="886" y="716"/>
              </a:cxn>
              <a:cxn ang="0">
                <a:pos x="1003" y="595"/>
              </a:cxn>
              <a:cxn ang="0">
                <a:pos x="1046" y="578"/>
              </a:cxn>
              <a:cxn ang="0">
                <a:pos x="938" y="682"/>
              </a:cxn>
              <a:cxn ang="0">
                <a:pos x="894" y="782"/>
              </a:cxn>
              <a:cxn ang="0">
                <a:pos x="825" y="951"/>
              </a:cxn>
              <a:cxn ang="0">
                <a:pos x="673" y="1081"/>
              </a:cxn>
              <a:cxn ang="0">
                <a:pos x="647" y="1198"/>
              </a:cxn>
              <a:cxn ang="0">
                <a:pos x="556" y="1077"/>
              </a:cxn>
              <a:cxn ang="0">
                <a:pos x="534" y="933"/>
              </a:cxn>
              <a:cxn ang="0">
                <a:pos x="651" y="721"/>
              </a:cxn>
              <a:cxn ang="0">
                <a:pos x="729" y="460"/>
              </a:cxn>
              <a:cxn ang="0">
                <a:pos x="703" y="356"/>
              </a:cxn>
              <a:cxn ang="0">
                <a:pos x="599" y="270"/>
              </a:cxn>
              <a:cxn ang="0">
                <a:pos x="465" y="165"/>
              </a:cxn>
              <a:cxn ang="0">
                <a:pos x="634" y="252"/>
              </a:cxn>
              <a:cxn ang="0">
                <a:pos x="729" y="352"/>
              </a:cxn>
              <a:cxn ang="0">
                <a:pos x="677" y="161"/>
              </a:cxn>
              <a:cxn ang="0">
                <a:pos x="556" y="105"/>
              </a:cxn>
              <a:cxn ang="0">
                <a:pos x="378" y="31"/>
              </a:cxn>
              <a:cxn ang="0">
                <a:pos x="330" y="74"/>
              </a:cxn>
              <a:cxn ang="0">
                <a:pos x="339" y="165"/>
              </a:cxn>
              <a:cxn ang="0">
                <a:pos x="356" y="230"/>
              </a:cxn>
              <a:cxn ang="0">
                <a:pos x="512" y="400"/>
              </a:cxn>
              <a:cxn ang="0">
                <a:pos x="677" y="408"/>
              </a:cxn>
              <a:cxn ang="0">
                <a:pos x="708" y="478"/>
              </a:cxn>
              <a:cxn ang="0">
                <a:pos x="569" y="786"/>
              </a:cxn>
              <a:cxn ang="0">
                <a:pos x="495" y="716"/>
              </a:cxn>
              <a:cxn ang="0">
                <a:pos x="395" y="638"/>
              </a:cxn>
              <a:cxn ang="0">
                <a:pos x="274" y="599"/>
              </a:cxn>
              <a:cxn ang="0">
                <a:pos x="165" y="530"/>
              </a:cxn>
              <a:cxn ang="0">
                <a:pos x="291" y="578"/>
              </a:cxn>
              <a:cxn ang="0">
                <a:pos x="413" y="599"/>
              </a:cxn>
              <a:cxn ang="0">
                <a:pos x="386" y="508"/>
              </a:cxn>
              <a:cxn ang="0">
                <a:pos x="239" y="430"/>
              </a:cxn>
              <a:cxn ang="0">
                <a:pos x="143" y="434"/>
              </a:cxn>
              <a:cxn ang="0">
                <a:pos x="57" y="469"/>
              </a:cxn>
              <a:cxn ang="0">
                <a:pos x="0" y="512"/>
              </a:cxn>
              <a:cxn ang="0">
                <a:pos x="161" y="617"/>
              </a:cxn>
              <a:cxn ang="0">
                <a:pos x="313" y="686"/>
              </a:cxn>
              <a:cxn ang="0">
                <a:pos x="421" y="660"/>
              </a:cxn>
              <a:cxn ang="0">
                <a:pos x="504" y="825"/>
              </a:cxn>
              <a:cxn ang="0">
                <a:pos x="499" y="977"/>
              </a:cxn>
              <a:cxn ang="0">
                <a:pos x="564" y="1150"/>
              </a:cxn>
              <a:cxn ang="0">
                <a:pos x="669" y="1354"/>
              </a:cxn>
              <a:cxn ang="0">
                <a:pos x="747" y="1441"/>
              </a:cxn>
              <a:cxn ang="0">
                <a:pos x="699" y="1263"/>
              </a:cxn>
              <a:cxn ang="0">
                <a:pos x="669" y="1172"/>
              </a:cxn>
              <a:cxn ang="0">
                <a:pos x="708" y="1072"/>
              </a:cxn>
              <a:cxn ang="0">
                <a:pos x="864" y="946"/>
              </a:cxn>
              <a:cxn ang="0">
                <a:pos x="920" y="773"/>
              </a:cxn>
              <a:cxn ang="0">
                <a:pos x="1024" y="768"/>
              </a:cxn>
              <a:cxn ang="0">
                <a:pos x="1155" y="634"/>
              </a:cxn>
              <a:cxn ang="0">
                <a:pos x="1185" y="534"/>
              </a:cxn>
            </a:cxnLst>
            <a:rect l="0" t="0" r="r" b="b"/>
            <a:pathLst>
              <a:path w="1185" h="1467">
                <a:moveTo>
                  <a:pt x="1185" y="499"/>
                </a:moveTo>
                <a:lnTo>
                  <a:pt x="1185" y="499"/>
                </a:lnTo>
                <a:lnTo>
                  <a:pt x="1181" y="460"/>
                </a:lnTo>
                <a:lnTo>
                  <a:pt x="1172" y="426"/>
                </a:lnTo>
                <a:lnTo>
                  <a:pt x="1172" y="426"/>
                </a:lnTo>
                <a:lnTo>
                  <a:pt x="1172" y="417"/>
                </a:lnTo>
                <a:lnTo>
                  <a:pt x="1172" y="417"/>
                </a:lnTo>
                <a:lnTo>
                  <a:pt x="1155" y="374"/>
                </a:lnTo>
                <a:lnTo>
                  <a:pt x="1146" y="356"/>
                </a:lnTo>
                <a:lnTo>
                  <a:pt x="1146" y="356"/>
                </a:lnTo>
                <a:lnTo>
                  <a:pt x="1137" y="374"/>
                </a:lnTo>
                <a:lnTo>
                  <a:pt x="1120" y="391"/>
                </a:lnTo>
                <a:lnTo>
                  <a:pt x="1102" y="413"/>
                </a:lnTo>
                <a:lnTo>
                  <a:pt x="1076" y="434"/>
                </a:lnTo>
                <a:lnTo>
                  <a:pt x="1076" y="434"/>
                </a:lnTo>
                <a:lnTo>
                  <a:pt x="1037" y="465"/>
                </a:lnTo>
                <a:lnTo>
                  <a:pt x="981" y="491"/>
                </a:lnTo>
                <a:lnTo>
                  <a:pt x="981" y="491"/>
                </a:lnTo>
                <a:lnTo>
                  <a:pt x="959" y="504"/>
                </a:lnTo>
                <a:lnTo>
                  <a:pt x="938" y="517"/>
                </a:lnTo>
                <a:lnTo>
                  <a:pt x="916" y="530"/>
                </a:lnTo>
                <a:lnTo>
                  <a:pt x="903" y="547"/>
                </a:lnTo>
                <a:lnTo>
                  <a:pt x="877" y="582"/>
                </a:lnTo>
                <a:lnTo>
                  <a:pt x="864" y="617"/>
                </a:lnTo>
                <a:lnTo>
                  <a:pt x="855" y="651"/>
                </a:lnTo>
                <a:lnTo>
                  <a:pt x="855" y="686"/>
                </a:lnTo>
                <a:lnTo>
                  <a:pt x="864" y="716"/>
                </a:lnTo>
                <a:lnTo>
                  <a:pt x="881" y="742"/>
                </a:lnTo>
                <a:lnTo>
                  <a:pt x="881" y="742"/>
                </a:lnTo>
                <a:lnTo>
                  <a:pt x="886" y="716"/>
                </a:lnTo>
                <a:lnTo>
                  <a:pt x="894" y="690"/>
                </a:lnTo>
                <a:lnTo>
                  <a:pt x="907" y="669"/>
                </a:lnTo>
                <a:lnTo>
                  <a:pt x="925" y="651"/>
                </a:lnTo>
                <a:lnTo>
                  <a:pt x="964" y="621"/>
                </a:lnTo>
                <a:lnTo>
                  <a:pt x="1003" y="595"/>
                </a:lnTo>
                <a:lnTo>
                  <a:pt x="1003" y="595"/>
                </a:lnTo>
                <a:lnTo>
                  <a:pt x="1033" y="578"/>
                </a:lnTo>
                <a:lnTo>
                  <a:pt x="1055" y="552"/>
                </a:lnTo>
                <a:lnTo>
                  <a:pt x="1076" y="526"/>
                </a:lnTo>
                <a:lnTo>
                  <a:pt x="1076" y="526"/>
                </a:lnTo>
                <a:lnTo>
                  <a:pt x="1063" y="556"/>
                </a:lnTo>
                <a:lnTo>
                  <a:pt x="1046" y="578"/>
                </a:lnTo>
                <a:lnTo>
                  <a:pt x="1029" y="599"/>
                </a:lnTo>
                <a:lnTo>
                  <a:pt x="1029" y="599"/>
                </a:lnTo>
                <a:lnTo>
                  <a:pt x="981" y="643"/>
                </a:lnTo>
                <a:lnTo>
                  <a:pt x="981" y="643"/>
                </a:lnTo>
                <a:lnTo>
                  <a:pt x="959" y="660"/>
                </a:lnTo>
                <a:lnTo>
                  <a:pt x="938" y="682"/>
                </a:lnTo>
                <a:lnTo>
                  <a:pt x="912" y="712"/>
                </a:lnTo>
                <a:lnTo>
                  <a:pt x="907" y="729"/>
                </a:lnTo>
                <a:lnTo>
                  <a:pt x="899" y="751"/>
                </a:lnTo>
                <a:lnTo>
                  <a:pt x="899" y="751"/>
                </a:lnTo>
                <a:lnTo>
                  <a:pt x="894" y="782"/>
                </a:lnTo>
                <a:lnTo>
                  <a:pt x="894" y="782"/>
                </a:lnTo>
                <a:lnTo>
                  <a:pt x="890" y="825"/>
                </a:lnTo>
                <a:lnTo>
                  <a:pt x="881" y="860"/>
                </a:lnTo>
                <a:lnTo>
                  <a:pt x="868" y="899"/>
                </a:lnTo>
                <a:lnTo>
                  <a:pt x="846" y="933"/>
                </a:lnTo>
                <a:lnTo>
                  <a:pt x="846" y="933"/>
                </a:lnTo>
                <a:lnTo>
                  <a:pt x="825" y="951"/>
                </a:lnTo>
                <a:lnTo>
                  <a:pt x="807" y="968"/>
                </a:lnTo>
                <a:lnTo>
                  <a:pt x="760" y="1003"/>
                </a:lnTo>
                <a:lnTo>
                  <a:pt x="712" y="1033"/>
                </a:lnTo>
                <a:lnTo>
                  <a:pt x="690" y="1055"/>
                </a:lnTo>
                <a:lnTo>
                  <a:pt x="673" y="1081"/>
                </a:lnTo>
                <a:lnTo>
                  <a:pt x="673" y="1081"/>
                </a:lnTo>
                <a:lnTo>
                  <a:pt x="660" y="1103"/>
                </a:lnTo>
                <a:lnTo>
                  <a:pt x="651" y="1124"/>
                </a:lnTo>
                <a:lnTo>
                  <a:pt x="647" y="1146"/>
                </a:lnTo>
                <a:lnTo>
                  <a:pt x="643" y="1172"/>
                </a:lnTo>
                <a:lnTo>
                  <a:pt x="643" y="1172"/>
                </a:lnTo>
                <a:lnTo>
                  <a:pt x="647" y="1198"/>
                </a:lnTo>
                <a:lnTo>
                  <a:pt x="647" y="1198"/>
                </a:lnTo>
                <a:lnTo>
                  <a:pt x="638" y="1185"/>
                </a:lnTo>
                <a:lnTo>
                  <a:pt x="638" y="1185"/>
                </a:lnTo>
                <a:lnTo>
                  <a:pt x="590" y="1129"/>
                </a:lnTo>
                <a:lnTo>
                  <a:pt x="569" y="1103"/>
                </a:lnTo>
                <a:lnTo>
                  <a:pt x="556" y="1077"/>
                </a:lnTo>
                <a:lnTo>
                  <a:pt x="543" y="1051"/>
                </a:lnTo>
                <a:lnTo>
                  <a:pt x="534" y="1025"/>
                </a:lnTo>
                <a:lnTo>
                  <a:pt x="530" y="998"/>
                </a:lnTo>
                <a:lnTo>
                  <a:pt x="530" y="977"/>
                </a:lnTo>
                <a:lnTo>
                  <a:pt x="530" y="977"/>
                </a:lnTo>
                <a:lnTo>
                  <a:pt x="534" y="933"/>
                </a:lnTo>
                <a:lnTo>
                  <a:pt x="547" y="894"/>
                </a:lnTo>
                <a:lnTo>
                  <a:pt x="564" y="851"/>
                </a:lnTo>
                <a:lnTo>
                  <a:pt x="595" y="803"/>
                </a:lnTo>
                <a:lnTo>
                  <a:pt x="595" y="803"/>
                </a:lnTo>
                <a:lnTo>
                  <a:pt x="625" y="764"/>
                </a:lnTo>
                <a:lnTo>
                  <a:pt x="651" y="721"/>
                </a:lnTo>
                <a:lnTo>
                  <a:pt x="673" y="677"/>
                </a:lnTo>
                <a:lnTo>
                  <a:pt x="690" y="634"/>
                </a:lnTo>
                <a:lnTo>
                  <a:pt x="708" y="586"/>
                </a:lnTo>
                <a:lnTo>
                  <a:pt x="721" y="543"/>
                </a:lnTo>
                <a:lnTo>
                  <a:pt x="725" y="499"/>
                </a:lnTo>
                <a:lnTo>
                  <a:pt x="729" y="460"/>
                </a:lnTo>
                <a:lnTo>
                  <a:pt x="729" y="460"/>
                </a:lnTo>
                <a:lnTo>
                  <a:pt x="725" y="426"/>
                </a:lnTo>
                <a:lnTo>
                  <a:pt x="721" y="395"/>
                </a:lnTo>
                <a:lnTo>
                  <a:pt x="712" y="374"/>
                </a:lnTo>
                <a:lnTo>
                  <a:pt x="703" y="356"/>
                </a:lnTo>
                <a:lnTo>
                  <a:pt x="703" y="356"/>
                </a:lnTo>
                <a:lnTo>
                  <a:pt x="703" y="356"/>
                </a:lnTo>
                <a:lnTo>
                  <a:pt x="677" y="326"/>
                </a:lnTo>
                <a:lnTo>
                  <a:pt x="647" y="300"/>
                </a:lnTo>
                <a:lnTo>
                  <a:pt x="621" y="283"/>
                </a:lnTo>
                <a:lnTo>
                  <a:pt x="599" y="270"/>
                </a:lnTo>
                <a:lnTo>
                  <a:pt x="599" y="270"/>
                </a:lnTo>
                <a:lnTo>
                  <a:pt x="534" y="235"/>
                </a:lnTo>
                <a:lnTo>
                  <a:pt x="534" y="235"/>
                </a:lnTo>
                <a:lnTo>
                  <a:pt x="508" y="217"/>
                </a:lnTo>
                <a:lnTo>
                  <a:pt x="486" y="196"/>
                </a:lnTo>
                <a:lnTo>
                  <a:pt x="465" y="165"/>
                </a:lnTo>
                <a:lnTo>
                  <a:pt x="465" y="165"/>
                </a:lnTo>
                <a:lnTo>
                  <a:pt x="491" y="191"/>
                </a:lnTo>
                <a:lnTo>
                  <a:pt x="521" y="209"/>
                </a:lnTo>
                <a:lnTo>
                  <a:pt x="560" y="226"/>
                </a:lnTo>
                <a:lnTo>
                  <a:pt x="560" y="226"/>
                </a:lnTo>
                <a:lnTo>
                  <a:pt x="608" y="239"/>
                </a:lnTo>
                <a:lnTo>
                  <a:pt x="634" y="252"/>
                </a:lnTo>
                <a:lnTo>
                  <a:pt x="660" y="265"/>
                </a:lnTo>
                <a:lnTo>
                  <a:pt x="682" y="283"/>
                </a:lnTo>
                <a:lnTo>
                  <a:pt x="699" y="300"/>
                </a:lnTo>
                <a:lnTo>
                  <a:pt x="716" y="326"/>
                </a:lnTo>
                <a:lnTo>
                  <a:pt x="729" y="352"/>
                </a:lnTo>
                <a:lnTo>
                  <a:pt x="729" y="352"/>
                </a:lnTo>
                <a:lnTo>
                  <a:pt x="738" y="322"/>
                </a:lnTo>
                <a:lnTo>
                  <a:pt x="742" y="287"/>
                </a:lnTo>
                <a:lnTo>
                  <a:pt x="734" y="248"/>
                </a:lnTo>
                <a:lnTo>
                  <a:pt x="721" y="213"/>
                </a:lnTo>
                <a:lnTo>
                  <a:pt x="695" y="174"/>
                </a:lnTo>
                <a:lnTo>
                  <a:pt x="677" y="161"/>
                </a:lnTo>
                <a:lnTo>
                  <a:pt x="660" y="144"/>
                </a:lnTo>
                <a:lnTo>
                  <a:pt x="638" y="131"/>
                </a:lnTo>
                <a:lnTo>
                  <a:pt x="612" y="122"/>
                </a:lnTo>
                <a:lnTo>
                  <a:pt x="586" y="113"/>
                </a:lnTo>
                <a:lnTo>
                  <a:pt x="556" y="105"/>
                </a:lnTo>
                <a:lnTo>
                  <a:pt x="556" y="105"/>
                </a:lnTo>
                <a:lnTo>
                  <a:pt x="521" y="96"/>
                </a:lnTo>
                <a:lnTo>
                  <a:pt x="491" y="87"/>
                </a:lnTo>
                <a:lnTo>
                  <a:pt x="439" y="66"/>
                </a:lnTo>
                <a:lnTo>
                  <a:pt x="408" y="48"/>
                </a:lnTo>
                <a:lnTo>
                  <a:pt x="408" y="48"/>
                </a:lnTo>
                <a:lnTo>
                  <a:pt x="378" y="31"/>
                </a:lnTo>
                <a:lnTo>
                  <a:pt x="360" y="13"/>
                </a:lnTo>
                <a:lnTo>
                  <a:pt x="343" y="0"/>
                </a:lnTo>
                <a:lnTo>
                  <a:pt x="343" y="0"/>
                </a:lnTo>
                <a:lnTo>
                  <a:pt x="339" y="18"/>
                </a:lnTo>
                <a:lnTo>
                  <a:pt x="330" y="74"/>
                </a:lnTo>
                <a:lnTo>
                  <a:pt x="330" y="74"/>
                </a:lnTo>
                <a:lnTo>
                  <a:pt x="330" y="83"/>
                </a:lnTo>
                <a:lnTo>
                  <a:pt x="330" y="83"/>
                </a:lnTo>
                <a:lnTo>
                  <a:pt x="330" y="122"/>
                </a:lnTo>
                <a:lnTo>
                  <a:pt x="339" y="165"/>
                </a:lnTo>
                <a:lnTo>
                  <a:pt x="339" y="165"/>
                </a:lnTo>
                <a:lnTo>
                  <a:pt x="339" y="165"/>
                </a:lnTo>
                <a:lnTo>
                  <a:pt x="339" y="165"/>
                </a:lnTo>
                <a:lnTo>
                  <a:pt x="347" y="204"/>
                </a:lnTo>
                <a:lnTo>
                  <a:pt x="356" y="235"/>
                </a:lnTo>
                <a:lnTo>
                  <a:pt x="356" y="235"/>
                </a:lnTo>
                <a:lnTo>
                  <a:pt x="356" y="230"/>
                </a:lnTo>
                <a:lnTo>
                  <a:pt x="356" y="230"/>
                </a:lnTo>
                <a:lnTo>
                  <a:pt x="378" y="270"/>
                </a:lnTo>
                <a:lnTo>
                  <a:pt x="404" y="304"/>
                </a:lnTo>
                <a:lnTo>
                  <a:pt x="434" y="343"/>
                </a:lnTo>
                <a:lnTo>
                  <a:pt x="478" y="374"/>
                </a:lnTo>
                <a:lnTo>
                  <a:pt x="478" y="374"/>
                </a:lnTo>
                <a:lnTo>
                  <a:pt x="512" y="400"/>
                </a:lnTo>
                <a:lnTo>
                  <a:pt x="547" y="413"/>
                </a:lnTo>
                <a:lnTo>
                  <a:pt x="577" y="421"/>
                </a:lnTo>
                <a:lnTo>
                  <a:pt x="608" y="421"/>
                </a:lnTo>
                <a:lnTo>
                  <a:pt x="634" y="421"/>
                </a:lnTo>
                <a:lnTo>
                  <a:pt x="656" y="417"/>
                </a:lnTo>
                <a:lnTo>
                  <a:pt x="677" y="408"/>
                </a:lnTo>
                <a:lnTo>
                  <a:pt x="695" y="395"/>
                </a:lnTo>
                <a:lnTo>
                  <a:pt x="695" y="395"/>
                </a:lnTo>
                <a:lnTo>
                  <a:pt x="695" y="395"/>
                </a:lnTo>
                <a:lnTo>
                  <a:pt x="703" y="413"/>
                </a:lnTo>
                <a:lnTo>
                  <a:pt x="708" y="430"/>
                </a:lnTo>
                <a:lnTo>
                  <a:pt x="708" y="478"/>
                </a:lnTo>
                <a:lnTo>
                  <a:pt x="699" y="530"/>
                </a:lnTo>
                <a:lnTo>
                  <a:pt x="682" y="586"/>
                </a:lnTo>
                <a:lnTo>
                  <a:pt x="660" y="643"/>
                </a:lnTo>
                <a:lnTo>
                  <a:pt x="634" y="699"/>
                </a:lnTo>
                <a:lnTo>
                  <a:pt x="603" y="747"/>
                </a:lnTo>
                <a:lnTo>
                  <a:pt x="569" y="786"/>
                </a:lnTo>
                <a:lnTo>
                  <a:pt x="569" y="786"/>
                </a:lnTo>
                <a:lnTo>
                  <a:pt x="538" y="838"/>
                </a:lnTo>
                <a:lnTo>
                  <a:pt x="538" y="838"/>
                </a:lnTo>
                <a:lnTo>
                  <a:pt x="521" y="782"/>
                </a:lnTo>
                <a:lnTo>
                  <a:pt x="512" y="747"/>
                </a:lnTo>
                <a:lnTo>
                  <a:pt x="495" y="716"/>
                </a:lnTo>
                <a:lnTo>
                  <a:pt x="478" y="686"/>
                </a:lnTo>
                <a:lnTo>
                  <a:pt x="456" y="660"/>
                </a:lnTo>
                <a:lnTo>
                  <a:pt x="443" y="651"/>
                </a:lnTo>
                <a:lnTo>
                  <a:pt x="430" y="643"/>
                </a:lnTo>
                <a:lnTo>
                  <a:pt x="413" y="638"/>
                </a:lnTo>
                <a:lnTo>
                  <a:pt x="395" y="638"/>
                </a:lnTo>
                <a:lnTo>
                  <a:pt x="395" y="638"/>
                </a:lnTo>
                <a:lnTo>
                  <a:pt x="369" y="638"/>
                </a:lnTo>
                <a:lnTo>
                  <a:pt x="347" y="634"/>
                </a:lnTo>
                <a:lnTo>
                  <a:pt x="326" y="625"/>
                </a:lnTo>
                <a:lnTo>
                  <a:pt x="308" y="621"/>
                </a:lnTo>
                <a:lnTo>
                  <a:pt x="274" y="599"/>
                </a:lnTo>
                <a:lnTo>
                  <a:pt x="243" y="573"/>
                </a:lnTo>
                <a:lnTo>
                  <a:pt x="243" y="573"/>
                </a:lnTo>
                <a:lnTo>
                  <a:pt x="217" y="552"/>
                </a:lnTo>
                <a:lnTo>
                  <a:pt x="191" y="539"/>
                </a:lnTo>
                <a:lnTo>
                  <a:pt x="165" y="530"/>
                </a:lnTo>
                <a:lnTo>
                  <a:pt x="165" y="530"/>
                </a:lnTo>
                <a:lnTo>
                  <a:pt x="191" y="530"/>
                </a:lnTo>
                <a:lnTo>
                  <a:pt x="217" y="539"/>
                </a:lnTo>
                <a:lnTo>
                  <a:pt x="239" y="547"/>
                </a:lnTo>
                <a:lnTo>
                  <a:pt x="239" y="547"/>
                </a:lnTo>
                <a:lnTo>
                  <a:pt x="291" y="578"/>
                </a:lnTo>
                <a:lnTo>
                  <a:pt x="291" y="578"/>
                </a:lnTo>
                <a:lnTo>
                  <a:pt x="308" y="591"/>
                </a:lnTo>
                <a:lnTo>
                  <a:pt x="339" y="604"/>
                </a:lnTo>
                <a:lnTo>
                  <a:pt x="373" y="617"/>
                </a:lnTo>
                <a:lnTo>
                  <a:pt x="391" y="617"/>
                </a:lnTo>
                <a:lnTo>
                  <a:pt x="413" y="617"/>
                </a:lnTo>
                <a:lnTo>
                  <a:pt x="413" y="599"/>
                </a:lnTo>
                <a:lnTo>
                  <a:pt x="413" y="599"/>
                </a:lnTo>
                <a:lnTo>
                  <a:pt x="417" y="582"/>
                </a:lnTo>
                <a:lnTo>
                  <a:pt x="413" y="565"/>
                </a:lnTo>
                <a:lnTo>
                  <a:pt x="408" y="543"/>
                </a:lnTo>
                <a:lnTo>
                  <a:pt x="399" y="526"/>
                </a:lnTo>
                <a:lnTo>
                  <a:pt x="386" y="508"/>
                </a:lnTo>
                <a:lnTo>
                  <a:pt x="369" y="491"/>
                </a:lnTo>
                <a:lnTo>
                  <a:pt x="343" y="469"/>
                </a:lnTo>
                <a:lnTo>
                  <a:pt x="313" y="456"/>
                </a:lnTo>
                <a:lnTo>
                  <a:pt x="313" y="456"/>
                </a:lnTo>
                <a:lnTo>
                  <a:pt x="274" y="439"/>
                </a:lnTo>
                <a:lnTo>
                  <a:pt x="239" y="430"/>
                </a:lnTo>
                <a:lnTo>
                  <a:pt x="200" y="426"/>
                </a:lnTo>
                <a:lnTo>
                  <a:pt x="170" y="430"/>
                </a:lnTo>
                <a:lnTo>
                  <a:pt x="170" y="430"/>
                </a:lnTo>
                <a:lnTo>
                  <a:pt x="170" y="430"/>
                </a:lnTo>
                <a:lnTo>
                  <a:pt x="170" y="430"/>
                </a:lnTo>
                <a:lnTo>
                  <a:pt x="143" y="434"/>
                </a:lnTo>
                <a:lnTo>
                  <a:pt x="117" y="439"/>
                </a:lnTo>
                <a:lnTo>
                  <a:pt x="117" y="439"/>
                </a:lnTo>
                <a:lnTo>
                  <a:pt x="117" y="443"/>
                </a:lnTo>
                <a:lnTo>
                  <a:pt x="117" y="443"/>
                </a:lnTo>
                <a:lnTo>
                  <a:pt x="83" y="456"/>
                </a:lnTo>
                <a:lnTo>
                  <a:pt x="57" y="469"/>
                </a:lnTo>
                <a:lnTo>
                  <a:pt x="57" y="469"/>
                </a:lnTo>
                <a:lnTo>
                  <a:pt x="48" y="473"/>
                </a:lnTo>
                <a:lnTo>
                  <a:pt x="48" y="473"/>
                </a:lnTo>
                <a:lnTo>
                  <a:pt x="13" y="499"/>
                </a:lnTo>
                <a:lnTo>
                  <a:pt x="0" y="512"/>
                </a:lnTo>
                <a:lnTo>
                  <a:pt x="0" y="512"/>
                </a:lnTo>
                <a:lnTo>
                  <a:pt x="18" y="517"/>
                </a:lnTo>
                <a:lnTo>
                  <a:pt x="61" y="534"/>
                </a:lnTo>
                <a:lnTo>
                  <a:pt x="87" y="547"/>
                </a:lnTo>
                <a:lnTo>
                  <a:pt x="87" y="547"/>
                </a:lnTo>
                <a:lnTo>
                  <a:pt x="122" y="578"/>
                </a:lnTo>
                <a:lnTo>
                  <a:pt x="161" y="617"/>
                </a:lnTo>
                <a:lnTo>
                  <a:pt x="161" y="617"/>
                </a:lnTo>
                <a:lnTo>
                  <a:pt x="191" y="647"/>
                </a:lnTo>
                <a:lnTo>
                  <a:pt x="222" y="664"/>
                </a:lnTo>
                <a:lnTo>
                  <a:pt x="252" y="682"/>
                </a:lnTo>
                <a:lnTo>
                  <a:pt x="282" y="686"/>
                </a:lnTo>
                <a:lnTo>
                  <a:pt x="313" y="686"/>
                </a:lnTo>
                <a:lnTo>
                  <a:pt x="339" y="677"/>
                </a:lnTo>
                <a:lnTo>
                  <a:pt x="365" y="669"/>
                </a:lnTo>
                <a:lnTo>
                  <a:pt x="382" y="656"/>
                </a:lnTo>
                <a:lnTo>
                  <a:pt x="382" y="656"/>
                </a:lnTo>
                <a:lnTo>
                  <a:pt x="404" y="656"/>
                </a:lnTo>
                <a:lnTo>
                  <a:pt x="421" y="660"/>
                </a:lnTo>
                <a:lnTo>
                  <a:pt x="434" y="669"/>
                </a:lnTo>
                <a:lnTo>
                  <a:pt x="447" y="682"/>
                </a:lnTo>
                <a:lnTo>
                  <a:pt x="469" y="712"/>
                </a:lnTo>
                <a:lnTo>
                  <a:pt x="486" y="751"/>
                </a:lnTo>
                <a:lnTo>
                  <a:pt x="499" y="790"/>
                </a:lnTo>
                <a:lnTo>
                  <a:pt x="504" y="825"/>
                </a:lnTo>
                <a:lnTo>
                  <a:pt x="508" y="877"/>
                </a:lnTo>
                <a:lnTo>
                  <a:pt x="508" y="899"/>
                </a:lnTo>
                <a:lnTo>
                  <a:pt x="508" y="899"/>
                </a:lnTo>
                <a:lnTo>
                  <a:pt x="499" y="938"/>
                </a:lnTo>
                <a:lnTo>
                  <a:pt x="499" y="977"/>
                </a:lnTo>
                <a:lnTo>
                  <a:pt x="499" y="977"/>
                </a:lnTo>
                <a:lnTo>
                  <a:pt x="499" y="1003"/>
                </a:lnTo>
                <a:lnTo>
                  <a:pt x="504" y="1033"/>
                </a:lnTo>
                <a:lnTo>
                  <a:pt x="512" y="1064"/>
                </a:lnTo>
                <a:lnTo>
                  <a:pt x="525" y="1090"/>
                </a:lnTo>
                <a:lnTo>
                  <a:pt x="543" y="1120"/>
                </a:lnTo>
                <a:lnTo>
                  <a:pt x="564" y="1150"/>
                </a:lnTo>
                <a:lnTo>
                  <a:pt x="616" y="1207"/>
                </a:lnTo>
                <a:lnTo>
                  <a:pt x="616" y="1207"/>
                </a:lnTo>
                <a:lnTo>
                  <a:pt x="634" y="1250"/>
                </a:lnTo>
                <a:lnTo>
                  <a:pt x="651" y="1285"/>
                </a:lnTo>
                <a:lnTo>
                  <a:pt x="664" y="1320"/>
                </a:lnTo>
                <a:lnTo>
                  <a:pt x="669" y="1354"/>
                </a:lnTo>
                <a:lnTo>
                  <a:pt x="673" y="1385"/>
                </a:lnTo>
                <a:lnTo>
                  <a:pt x="673" y="1415"/>
                </a:lnTo>
                <a:lnTo>
                  <a:pt x="669" y="1467"/>
                </a:lnTo>
                <a:lnTo>
                  <a:pt x="747" y="1467"/>
                </a:lnTo>
                <a:lnTo>
                  <a:pt x="747" y="1467"/>
                </a:lnTo>
                <a:lnTo>
                  <a:pt x="747" y="1441"/>
                </a:lnTo>
                <a:lnTo>
                  <a:pt x="747" y="1441"/>
                </a:lnTo>
                <a:lnTo>
                  <a:pt x="742" y="1398"/>
                </a:lnTo>
                <a:lnTo>
                  <a:pt x="734" y="1354"/>
                </a:lnTo>
                <a:lnTo>
                  <a:pt x="721" y="1311"/>
                </a:lnTo>
                <a:lnTo>
                  <a:pt x="695" y="1263"/>
                </a:lnTo>
                <a:lnTo>
                  <a:pt x="699" y="1263"/>
                </a:lnTo>
                <a:lnTo>
                  <a:pt x="699" y="1263"/>
                </a:lnTo>
                <a:lnTo>
                  <a:pt x="686" y="1241"/>
                </a:lnTo>
                <a:lnTo>
                  <a:pt x="677" y="1220"/>
                </a:lnTo>
                <a:lnTo>
                  <a:pt x="669" y="1194"/>
                </a:lnTo>
                <a:lnTo>
                  <a:pt x="669" y="1172"/>
                </a:lnTo>
                <a:lnTo>
                  <a:pt x="669" y="1172"/>
                </a:lnTo>
                <a:lnTo>
                  <a:pt x="669" y="1150"/>
                </a:lnTo>
                <a:lnTo>
                  <a:pt x="673" y="1133"/>
                </a:lnTo>
                <a:lnTo>
                  <a:pt x="682" y="1111"/>
                </a:lnTo>
                <a:lnTo>
                  <a:pt x="690" y="1094"/>
                </a:lnTo>
                <a:lnTo>
                  <a:pt x="690" y="1094"/>
                </a:lnTo>
                <a:lnTo>
                  <a:pt x="708" y="1072"/>
                </a:lnTo>
                <a:lnTo>
                  <a:pt x="725" y="1051"/>
                </a:lnTo>
                <a:lnTo>
                  <a:pt x="773" y="1020"/>
                </a:lnTo>
                <a:lnTo>
                  <a:pt x="820" y="990"/>
                </a:lnTo>
                <a:lnTo>
                  <a:pt x="842" y="968"/>
                </a:lnTo>
                <a:lnTo>
                  <a:pt x="864" y="946"/>
                </a:lnTo>
                <a:lnTo>
                  <a:pt x="864" y="946"/>
                </a:lnTo>
                <a:lnTo>
                  <a:pt x="890" y="907"/>
                </a:lnTo>
                <a:lnTo>
                  <a:pt x="903" y="868"/>
                </a:lnTo>
                <a:lnTo>
                  <a:pt x="912" y="825"/>
                </a:lnTo>
                <a:lnTo>
                  <a:pt x="920" y="782"/>
                </a:lnTo>
                <a:lnTo>
                  <a:pt x="920" y="782"/>
                </a:lnTo>
                <a:lnTo>
                  <a:pt x="920" y="773"/>
                </a:lnTo>
                <a:lnTo>
                  <a:pt x="920" y="773"/>
                </a:lnTo>
                <a:lnTo>
                  <a:pt x="938" y="777"/>
                </a:lnTo>
                <a:lnTo>
                  <a:pt x="955" y="782"/>
                </a:lnTo>
                <a:lnTo>
                  <a:pt x="977" y="782"/>
                </a:lnTo>
                <a:lnTo>
                  <a:pt x="1003" y="777"/>
                </a:lnTo>
                <a:lnTo>
                  <a:pt x="1024" y="768"/>
                </a:lnTo>
                <a:lnTo>
                  <a:pt x="1050" y="755"/>
                </a:lnTo>
                <a:lnTo>
                  <a:pt x="1076" y="738"/>
                </a:lnTo>
                <a:lnTo>
                  <a:pt x="1107" y="712"/>
                </a:lnTo>
                <a:lnTo>
                  <a:pt x="1107" y="712"/>
                </a:lnTo>
                <a:lnTo>
                  <a:pt x="1133" y="673"/>
                </a:lnTo>
                <a:lnTo>
                  <a:pt x="1155" y="634"/>
                </a:lnTo>
                <a:lnTo>
                  <a:pt x="1172" y="599"/>
                </a:lnTo>
                <a:lnTo>
                  <a:pt x="1181" y="560"/>
                </a:lnTo>
                <a:lnTo>
                  <a:pt x="1181" y="560"/>
                </a:lnTo>
                <a:lnTo>
                  <a:pt x="1181" y="565"/>
                </a:lnTo>
                <a:lnTo>
                  <a:pt x="1181" y="565"/>
                </a:lnTo>
                <a:lnTo>
                  <a:pt x="1185" y="534"/>
                </a:lnTo>
                <a:lnTo>
                  <a:pt x="1185" y="504"/>
                </a:lnTo>
                <a:lnTo>
                  <a:pt x="1185" y="504"/>
                </a:lnTo>
                <a:lnTo>
                  <a:pt x="1185" y="499"/>
                </a:lnTo>
                <a:lnTo>
                  <a:pt x="1185" y="499"/>
                </a:lnTo>
                <a:close/>
              </a:path>
            </a:pathLst>
          </a:cu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1474788" y="1587500"/>
            <a:ext cx="1460500" cy="1068388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40000"/>
                  <a:lumOff val="60000"/>
                  <a:alpha val="0"/>
                </a:srgbClr>
              </a:gs>
              <a:gs pos="100000">
                <a:srgbClr val="FFFCF9">
                  <a:alpha val="7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b="1" kern="0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4" name="Gruppe 76"/>
          <p:cNvGrpSpPr>
            <a:grpSpLocks/>
          </p:cNvGrpSpPr>
          <p:nvPr/>
        </p:nvGrpSpPr>
        <p:grpSpPr bwMode="auto">
          <a:xfrm>
            <a:off x="1776436" y="2731294"/>
            <a:ext cx="506413" cy="504825"/>
            <a:chOff x="1877984" y="4786322"/>
            <a:chExt cx="460375" cy="460374"/>
          </a:xfrm>
        </p:grpSpPr>
        <p:sp>
          <p:nvSpPr>
            <p:cNvPr id="78" name="Ellipse 77"/>
            <p:cNvSpPr/>
            <p:nvPr/>
          </p:nvSpPr>
          <p:spPr bwMode="auto">
            <a:xfrm>
              <a:off x="1877984" y="4786322"/>
              <a:ext cx="460375" cy="460374"/>
            </a:xfrm>
            <a:prstGeom prst="ellipse">
              <a:avLst/>
            </a:prstGeom>
            <a:solidFill>
              <a:srgbClr val="FFFFFF">
                <a:alpha val="61961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9" name="Tekstboks 78"/>
            <p:cNvSpPr txBox="1"/>
            <p:nvPr/>
          </p:nvSpPr>
          <p:spPr bwMode="auto">
            <a:xfrm>
              <a:off x="1961688" y="4855812"/>
              <a:ext cx="274260" cy="3368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kern="0" dirty="0" smtClean="0">
                  <a:solidFill>
                    <a:srgbClr val="D7D8D9">
                      <a:lumMod val="10000"/>
                    </a:srgbClr>
                  </a:solidFill>
                  <a:latin typeface="+mn-lt"/>
                </a:rPr>
                <a:t>4</a:t>
              </a:r>
              <a:endParaRPr lang="da-DK" kern="0" dirty="0">
                <a:solidFill>
                  <a:srgbClr val="D7D8D9">
                    <a:lumMod val="10000"/>
                  </a:srgbClr>
                </a:solidFill>
                <a:latin typeface="+mn-lt"/>
              </a:endParaRPr>
            </a:p>
          </p:txBody>
        </p:sp>
      </p:grpSp>
      <p:grpSp>
        <p:nvGrpSpPr>
          <p:cNvPr id="5" name="Gruppe 79"/>
          <p:cNvGrpSpPr>
            <a:grpSpLocks/>
          </p:cNvGrpSpPr>
          <p:nvPr/>
        </p:nvGrpSpPr>
        <p:grpSpPr bwMode="auto">
          <a:xfrm>
            <a:off x="1389063" y="1908175"/>
            <a:ext cx="504825" cy="504825"/>
            <a:chOff x="1877984" y="4786322"/>
            <a:chExt cx="460375" cy="460374"/>
          </a:xfrm>
        </p:grpSpPr>
        <p:sp>
          <p:nvSpPr>
            <p:cNvPr id="81" name="Ellipse 80"/>
            <p:cNvSpPr/>
            <p:nvPr/>
          </p:nvSpPr>
          <p:spPr bwMode="auto">
            <a:xfrm>
              <a:off x="1877984" y="4786322"/>
              <a:ext cx="460375" cy="460374"/>
            </a:xfrm>
            <a:prstGeom prst="ellipse">
              <a:avLst/>
            </a:prstGeom>
            <a:solidFill>
              <a:srgbClr val="FFFFFF">
                <a:alpha val="61961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2" name="Tekstboks 81"/>
            <p:cNvSpPr txBox="1"/>
            <p:nvPr/>
          </p:nvSpPr>
          <p:spPr bwMode="auto">
            <a:xfrm>
              <a:off x="1961952" y="4855812"/>
              <a:ext cx="302573" cy="3691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kern="0" dirty="0">
                  <a:solidFill>
                    <a:srgbClr val="D7D8D9">
                      <a:lumMod val="10000"/>
                    </a:srgbClr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6" name="Gruppe 82"/>
          <p:cNvGrpSpPr>
            <a:grpSpLocks/>
          </p:cNvGrpSpPr>
          <p:nvPr/>
        </p:nvGrpSpPr>
        <p:grpSpPr bwMode="auto">
          <a:xfrm>
            <a:off x="941388" y="2589213"/>
            <a:ext cx="504825" cy="504825"/>
            <a:chOff x="1877984" y="4786322"/>
            <a:chExt cx="460375" cy="460374"/>
          </a:xfrm>
        </p:grpSpPr>
        <p:sp>
          <p:nvSpPr>
            <p:cNvPr id="84" name="Ellipse 83"/>
            <p:cNvSpPr/>
            <p:nvPr/>
          </p:nvSpPr>
          <p:spPr bwMode="auto">
            <a:xfrm>
              <a:off x="1877984" y="4786322"/>
              <a:ext cx="460375" cy="460374"/>
            </a:xfrm>
            <a:prstGeom prst="ellipse">
              <a:avLst/>
            </a:prstGeom>
            <a:solidFill>
              <a:srgbClr val="FFFFFF">
                <a:alpha val="61961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5" name="Tekstboks 84"/>
            <p:cNvSpPr txBox="1"/>
            <p:nvPr/>
          </p:nvSpPr>
          <p:spPr bwMode="auto">
            <a:xfrm>
              <a:off x="1961952" y="4855812"/>
              <a:ext cx="312708" cy="3706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kern="0" dirty="0">
                  <a:solidFill>
                    <a:srgbClr val="D7D8D9">
                      <a:lumMod val="10000"/>
                    </a:srgbClr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89" name="Rektangel 88"/>
          <p:cNvSpPr/>
          <p:nvPr/>
        </p:nvSpPr>
        <p:spPr bwMode="auto">
          <a:xfrm>
            <a:off x="4935538" y="1912080"/>
            <a:ext cx="3598862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Get the </a:t>
            </a:r>
            <a:r>
              <a:rPr lang="pl-PL" sz="1600" dirty="0" err="1"/>
              <a:t>picutre</a:t>
            </a:r>
            <a:r>
              <a:rPr lang="pl-PL" sz="1600" dirty="0"/>
              <a:t> of the </a:t>
            </a:r>
            <a:r>
              <a:rPr lang="pl-PL" sz="1600" dirty="0" err="1"/>
              <a:t>energy</a:t>
            </a:r>
            <a:r>
              <a:rPr lang="pl-PL" sz="1600" dirty="0"/>
              <a:t> performance of the </a:t>
            </a:r>
            <a:r>
              <a:rPr lang="pl-PL" sz="1600" dirty="0" err="1"/>
              <a:t>company</a:t>
            </a:r>
            <a:r>
              <a:rPr lang="pl-PL" sz="16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1" name="Ellipse 90"/>
          <p:cNvSpPr/>
          <p:nvPr/>
        </p:nvSpPr>
        <p:spPr bwMode="auto">
          <a:xfrm>
            <a:off x="667952" y="5887034"/>
            <a:ext cx="3269411" cy="46951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 dirty="0" err="1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7" name="Gruppe 91"/>
          <p:cNvGrpSpPr>
            <a:grpSpLocks/>
          </p:cNvGrpSpPr>
          <p:nvPr/>
        </p:nvGrpSpPr>
        <p:grpSpPr bwMode="auto">
          <a:xfrm>
            <a:off x="4954588" y="1447800"/>
            <a:ext cx="460375" cy="460375"/>
            <a:chOff x="1877984" y="4786322"/>
            <a:chExt cx="460375" cy="460374"/>
          </a:xfrm>
        </p:grpSpPr>
        <p:sp>
          <p:nvSpPr>
            <p:cNvPr id="93" name="Ellipse 92"/>
            <p:cNvSpPr/>
            <p:nvPr/>
          </p:nvSpPr>
          <p:spPr bwMode="auto">
            <a:xfrm>
              <a:off x="1877984" y="4786322"/>
              <a:ext cx="460375" cy="460374"/>
            </a:xfrm>
            <a:prstGeom prst="ellipse">
              <a:avLst/>
            </a:prstGeom>
            <a:solidFill>
              <a:srgbClr val="FFFFFF">
                <a:alpha val="61961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4" name="Tekstboks 93"/>
            <p:cNvSpPr txBox="1"/>
            <p:nvPr/>
          </p:nvSpPr>
          <p:spPr bwMode="auto">
            <a:xfrm>
              <a:off x="1962121" y="4856172"/>
              <a:ext cx="312738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kern="0" dirty="0">
                  <a:solidFill>
                    <a:srgbClr val="D7D8D9">
                      <a:lumMod val="10000"/>
                    </a:srgbClr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96" name="Rektangel 95"/>
          <p:cNvSpPr/>
          <p:nvPr/>
        </p:nvSpPr>
        <p:spPr bwMode="auto">
          <a:xfrm>
            <a:off x="4967288" y="2971800"/>
            <a:ext cx="3598862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Get </a:t>
            </a:r>
            <a:r>
              <a:rPr lang="pl-PL" sz="1600" dirty="0" err="1"/>
              <a:t>qualified</a:t>
            </a:r>
            <a:r>
              <a:rPr lang="pl-PL" sz="1600" dirty="0"/>
              <a:t> </a:t>
            </a:r>
            <a:r>
              <a:rPr lang="pl-PL" sz="1600" dirty="0" err="1"/>
              <a:t>recommendations</a:t>
            </a:r>
            <a:r>
              <a:rPr lang="pl-PL" sz="1600" dirty="0"/>
              <a:t> for </a:t>
            </a:r>
            <a:r>
              <a:rPr lang="pl-PL" sz="1600" dirty="0" err="1"/>
              <a:t>green</a:t>
            </a:r>
            <a:r>
              <a:rPr lang="pl-PL" sz="1600" dirty="0"/>
              <a:t> </a:t>
            </a:r>
            <a:r>
              <a:rPr lang="pl-PL" sz="1600" dirty="0" err="1"/>
              <a:t>buisness</a:t>
            </a:r>
            <a:r>
              <a:rPr lang="pl-PL" sz="1600" dirty="0"/>
              <a:t> development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" name="Gruppe 96"/>
          <p:cNvGrpSpPr>
            <a:grpSpLocks/>
          </p:cNvGrpSpPr>
          <p:nvPr/>
        </p:nvGrpSpPr>
        <p:grpSpPr bwMode="auto">
          <a:xfrm>
            <a:off x="4972050" y="2438400"/>
            <a:ext cx="460375" cy="460375"/>
            <a:chOff x="1877984" y="4786322"/>
            <a:chExt cx="460375" cy="460374"/>
          </a:xfrm>
        </p:grpSpPr>
        <p:sp>
          <p:nvSpPr>
            <p:cNvPr id="98" name="Ellipse 97"/>
            <p:cNvSpPr/>
            <p:nvPr/>
          </p:nvSpPr>
          <p:spPr bwMode="auto">
            <a:xfrm>
              <a:off x="1877984" y="4786322"/>
              <a:ext cx="460375" cy="460374"/>
            </a:xfrm>
            <a:prstGeom prst="ellipse">
              <a:avLst/>
            </a:prstGeom>
            <a:solidFill>
              <a:srgbClr val="FFFFFF">
                <a:alpha val="61961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9" name="Tekstboks 98"/>
            <p:cNvSpPr txBox="1"/>
            <p:nvPr/>
          </p:nvSpPr>
          <p:spPr bwMode="auto">
            <a:xfrm>
              <a:off x="1962122" y="4856172"/>
              <a:ext cx="312737" cy="3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kern="0" dirty="0">
                  <a:solidFill>
                    <a:srgbClr val="D7D8D9">
                      <a:lumMod val="10000"/>
                    </a:srgbClr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100" name="Rektangel 99"/>
          <p:cNvSpPr/>
          <p:nvPr/>
        </p:nvSpPr>
        <p:spPr bwMode="auto">
          <a:xfrm>
            <a:off x="4935538" y="4038600"/>
            <a:ext cx="35988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 err="1"/>
              <a:t>Meet</a:t>
            </a:r>
            <a:r>
              <a:rPr lang="pl-PL" sz="1600" dirty="0"/>
              <a:t> </a:t>
            </a:r>
            <a:r>
              <a:rPr lang="pl-PL" sz="1600" dirty="0" err="1"/>
              <a:t>relevant</a:t>
            </a:r>
            <a:r>
              <a:rPr lang="pl-PL" sz="1600" dirty="0"/>
              <a:t> </a:t>
            </a:r>
            <a:r>
              <a:rPr lang="pl-PL" sz="1600" dirty="0" err="1"/>
              <a:t>energy</a:t>
            </a:r>
            <a:r>
              <a:rPr lang="pl-PL" sz="1600" dirty="0"/>
              <a:t> </a:t>
            </a:r>
            <a:r>
              <a:rPr lang="pl-PL" sz="1600" dirty="0" err="1"/>
              <a:t>legal</a:t>
            </a:r>
            <a:r>
              <a:rPr lang="pl-PL" sz="1600" dirty="0"/>
              <a:t> </a:t>
            </a:r>
            <a:r>
              <a:rPr lang="pl-PL" sz="1600" dirty="0" err="1"/>
              <a:t>requirement</a:t>
            </a:r>
            <a:r>
              <a:rPr lang="pl-PL" sz="1600" dirty="0"/>
              <a:t> and </a:t>
            </a:r>
            <a:r>
              <a:rPr lang="pl-PL" sz="1600" dirty="0" err="1"/>
              <a:t>permissions</a:t>
            </a:r>
            <a:endParaRPr lang="pl-PL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9" name="Gruppe 100"/>
          <p:cNvGrpSpPr>
            <a:grpSpLocks/>
          </p:cNvGrpSpPr>
          <p:nvPr/>
        </p:nvGrpSpPr>
        <p:grpSpPr bwMode="auto">
          <a:xfrm>
            <a:off x="4960938" y="3581400"/>
            <a:ext cx="460375" cy="460375"/>
            <a:chOff x="1877984" y="4786322"/>
            <a:chExt cx="460375" cy="460374"/>
          </a:xfrm>
        </p:grpSpPr>
        <p:sp>
          <p:nvSpPr>
            <p:cNvPr id="102" name="Ellipse 101"/>
            <p:cNvSpPr/>
            <p:nvPr/>
          </p:nvSpPr>
          <p:spPr bwMode="auto">
            <a:xfrm>
              <a:off x="1877984" y="4786322"/>
              <a:ext cx="460375" cy="460374"/>
            </a:xfrm>
            <a:prstGeom prst="ellipse">
              <a:avLst/>
            </a:prstGeom>
            <a:solidFill>
              <a:srgbClr val="FFFFFF">
                <a:alpha val="61961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Tekstboks 102"/>
            <p:cNvSpPr txBox="1"/>
            <p:nvPr/>
          </p:nvSpPr>
          <p:spPr bwMode="auto">
            <a:xfrm>
              <a:off x="1962121" y="4856172"/>
              <a:ext cx="312738" cy="3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kern="0" dirty="0">
                  <a:solidFill>
                    <a:srgbClr val="D7D8D9">
                      <a:lumMod val="10000"/>
                    </a:srgbClr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7187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111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800" b="1" dirty="0" smtClean="0">
                <a:latin typeface="Calibri" pitchFamily="34" charset="0"/>
              </a:rPr>
              <a:t>GREEN </a:t>
            </a:r>
            <a:r>
              <a:rPr lang="pl-PL" altLang="pl-PL" sz="2800" b="1" dirty="0">
                <a:latin typeface="Calibri" pitchFamily="34" charset="0"/>
              </a:rPr>
              <a:t>AND ENERGY EFFICIENT </a:t>
            </a:r>
            <a:r>
              <a:rPr lang="pl-PL" altLang="pl-PL" sz="2800" b="1" dirty="0" smtClean="0">
                <a:latin typeface="Calibri" pitchFamily="34" charset="0"/>
              </a:rPr>
              <a:t>BUISNESS – BENEFITS FOR THE COMPANIES</a:t>
            </a:r>
            <a:endParaRPr lang="de-DE" altLang="pl-PL" sz="3200" dirty="0">
              <a:latin typeface="Calibri" pitchFamily="34" charset="0"/>
            </a:endParaRPr>
          </a:p>
          <a:p>
            <a:pPr eaLnBrk="1" hangingPunct="1"/>
            <a:endParaRPr lang="de-DE" altLang="pl-PL" sz="2800" dirty="0">
              <a:latin typeface="Calibri" pitchFamily="34" charset="0"/>
            </a:endParaRPr>
          </a:p>
        </p:txBody>
      </p:sp>
      <p:grpSp>
        <p:nvGrpSpPr>
          <p:cNvPr id="10" name="Gruppe 100"/>
          <p:cNvGrpSpPr>
            <a:grpSpLocks/>
          </p:cNvGrpSpPr>
          <p:nvPr/>
        </p:nvGrpSpPr>
        <p:grpSpPr bwMode="auto">
          <a:xfrm>
            <a:off x="4953000" y="4572000"/>
            <a:ext cx="460375" cy="460375"/>
            <a:chOff x="1877984" y="4786322"/>
            <a:chExt cx="460375" cy="460374"/>
          </a:xfrm>
        </p:grpSpPr>
        <p:sp>
          <p:nvSpPr>
            <p:cNvPr id="39" name="Ellipse 101"/>
            <p:cNvSpPr/>
            <p:nvPr/>
          </p:nvSpPr>
          <p:spPr bwMode="auto">
            <a:xfrm>
              <a:off x="1877984" y="4786322"/>
              <a:ext cx="460375" cy="460374"/>
            </a:xfrm>
            <a:prstGeom prst="ellipse">
              <a:avLst/>
            </a:prstGeom>
            <a:solidFill>
              <a:srgbClr val="FFFFFF">
                <a:alpha val="61961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0" name="Tekstboks 102"/>
            <p:cNvSpPr txBox="1"/>
            <p:nvPr/>
          </p:nvSpPr>
          <p:spPr bwMode="auto">
            <a:xfrm>
              <a:off x="1962121" y="4856172"/>
              <a:ext cx="288862" cy="338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kern="0" dirty="0" smtClean="0">
                  <a:solidFill>
                    <a:srgbClr val="D7D8D9">
                      <a:lumMod val="10000"/>
                    </a:srgbClr>
                  </a:solidFill>
                  <a:latin typeface="+mn-lt"/>
                </a:rPr>
                <a:t>4</a:t>
              </a:r>
              <a:endParaRPr lang="da-DK" kern="0" dirty="0">
                <a:solidFill>
                  <a:srgbClr val="D7D8D9">
                    <a:lumMod val="10000"/>
                  </a:srgbClr>
                </a:solidFill>
                <a:latin typeface="+mn-lt"/>
              </a:endParaRPr>
            </a:p>
          </p:txBody>
        </p:sp>
      </p:grpSp>
      <p:sp>
        <p:nvSpPr>
          <p:cNvPr id="41" name="Rektangel 99"/>
          <p:cNvSpPr/>
          <p:nvPr/>
        </p:nvSpPr>
        <p:spPr bwMode="auto">
          <a:xfrm>
            <a:off x="4953000" y="5112603"/>
            <a:ext cx="35988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err="1"/>
              <a:t>Build</a:t>
            </a:r>
            <a:r>
              <a:rPr lang="pl-PL" sz="1600" dirty="0"/>
              <a:t> the </a:t>
            </a:r>
            <a:r>
              <a:rPr lang="pl-PL" sz="1600" dirty="0" err="1"/>
              <a:t>capacity</a:t>
            </a:r>
            <a:r>
              <a:rPr lang="pl-PL" sz="1600" dirty="0"/>
              <a:t> ( </a:t>
            </a:r>
            <a:r>
              <a:rPr lang="pl-PL" sz="1600" dirty="0" err="1"/>
              <a:t>internal</a:t>
            </a:r>
            <a:r>
              <a:rPr lang="pl-PL" sz="1600" dirty="0"/>
              <a:t> and </a:t>
            </a:r>
            <a:r>
              <a:rPr lang="pl-PL" sz="1600" dirty="0" err="1"/>
              <a:t>external</a:t>
            </a:r>
            <a:r>
              <a:rPr lang="pl-PL" sz="1600" dirty="0"/>
              <a:t>) for </a:t>
            </a:r>
            <a:r>
              <a:rPr lang="pl-PL" sz="1600" dirty="0" err="1"/>
              <a:t>further</a:t>
            </a:r>
            <a:r>
              <a:rPr lang="pl-PL" sz="1600" dirty="0"/>
              <a:t> </a:t>
            </a:r>
            <a:r>
              <a:rPr lang="pl-PL" sz="1600" dirty="0" err="1"/>
              <a:t>green</a:t>
            </a:r>
            <a:r>
              <a:rPr lang="pl-PL" sz="1600" dirty="0"/>
              <a:t> </a:t>
            </a:r>
            <a:r>
              <a:rPr lang="pl-PL" sz="1600" dirty="0" err="1"/>
              <a:t>innovations</a:t>
            </a:r>
            <a:r>
              <a:rPr lang="pl-PL" sz="16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" name="Freeform 7"/>
          <p:cNvSpPr>
            <a:spLocks/>
          </p:cNvSpPr>
          <p:nvPr/>
        </p:nvSpPr>
        <p:spPr bwMode="auto">
          <a:xfrm rot="18901676">
            <a:off x="1967345" y="3097485"/>
            <a:ext cx="357525" cy="688224"/>
          </a:xfrm>
          <a:custGeom>
            <a:avLst/>
            <a:gdLst>
              <a:gd name="T0" fmla="*/ 2147483647 w 458"/>
              <a:gd name="T1" fmla="*/ 2147483647 h 882"/>
              <a:gd name="T2" fmla="*/ 2147483647 w 458"/>
              <a:gd name="T3" fmla="*/ 2147483647 h 882"/>
              <a:gd name="T4" fmla="*/ 2147483647 w 458"/>
              <a:gd name="T5" fmla="*/ 2147483647 h 882"/>
              <a:gd name="T6" fmla="*/ 2147483647 w 458"/>
              <a:gd name="T7" fmla="*/ 2147483647 h 882"/>
              <a:gd name="T8" fmla="*/ 2147483647 w 458"/>
              <a:gd name="T9" fmla="*/ 2147483647 h 882"/>
              <a:gd name="T10" fmla="*/ 2147483647 w 458"/>
              <a:gd name="T11" fmla="*/ 2147483647 h 882"/>
              <a:gd name="T12" fmla="*/ 2147483647 w 458"/>
              <a:gd name="T13" fmla="*/ 2147483647 h 882"/>
              <a:gd name="T14" fmla="*/ 2147483647 w 458"/>
              <a:gd name="T15" fmla="*/ 2147483647 h 882"/>
              <a:gd name="T16" fmla="*/ 2147483647 w 458"/>
              <a:gd name="T17" fmla="*/ 2147483647 h 882"/>
              <a:gd name="T18" fmla="*/ 2147483647 w 458"/>
              <a:gd name="T19" fmla="*/ 2147483647 h 882"/>
              <a:gd name="T20" fmla="*/ 2147483647 w 458"/>
              <a:gd name="T21" fmla="*/ 2147483647 h 882"/>
              <a:gd name="T22" fmla="*/ 2147483647 w 458"/>
              <a:gd name="T23" fmla="*/ 2147483647 h 882"/>
              <a:gd name="T24" fmla="*/ 2147483647 w 458"/>
              <a:gd name="T25" fmla="*/ 2147483647 h 882"/>
              <a:gd name="T26" fmla="*/ 2147483647 w 458"/>
              <a:gd name="T27" fmla="*/ 2147483647 h 882"/>
              <a:gd name="T28" fmla="*/ 2147483647 w 458"/>
              <a:gd name="T29" fmla="*/ 2147483647 h 882"/>
              <a:gd name="T30" fmla="*/ 2147483647 w 458"/>
              <a:gd name="T31" fmla="*/ 0 h 882"/>
              <a:gd name="T32" fmla="*/ 2147483647 w 458"/>
              <a:gd name="T33" fmla="*/ 2147483647 h 882"/>
              <a:gd name="T34" fmla="*/ 2147483647 w 458"/>
              <a:gd name="T35" fmla="*/ 2147483647 h 882"/>
              <a:gd name="T36" fmla="*/ 2147483647 w 458"/>
              <a:gd name="T37" fmla="*/ 2147483647 h 882"/>
              <a:gd name="T38" fmla="*/ 2147483647 w 458"/>
              <a:gd name="T39" fmla="*/ 2147483647 h 882"/>
              <a:gd name="T40" fmla="*/ 2147483647 w 458"/>
              <a:gd name="T41" fmla="*/ 2147483647 h 882"/>
              <a:gd name="T42" fmla="*/ 2147483647 w 458"/>
              <a:gd name="T43" fmla="*/ 2147483647 h 882"/>
              <a:gd name="T44" fmla="*/ 2147483647 w 458"/>
              <a:gd name="T45" fmla="*/ 2147483647 h 882"/>
              <a:gd name="T46" fmla="*/ 2147483647 w 458"/>
              <a:gd name="T47" fmla="*/ 2147483647 h 882"/>
              <a:gd name="T48" fmla="*/ 2147483647 w 458"/>
              <a:gd name="T49" fmla="*/ 2147483647 h 882"/>
              <a:gd name="T50" fmla="*/ 2147483647 w 458"/>
              <a:gd name="T51" fmla="*/ 2147483647 h 882"/>
              <a:gd name="T52" fmla="*/ 2147483647 w 458"/>
              <a:gd name="T53" fmla="*/ 2147483647 h 882"/>
              <a:gd name="T54" fmla="*/ 2147483647 w 458"/>
              <a:gd name="T55" fmla="*/ 2147483647 h 882"/>
              <a:gd name="T56" fmla="*/ 2147483647 w 458"/>
              <a:gd name="T57" fmla="*/ 2147483647 h 882"/>
              <a:gd name="T58" fmla="*/ 2147483647 w 458"/>
              <a:gd name="T59" fmla="*/ 2147483647 h 882"/>
              <a:gd name="T60" fmla="*/ 2147483647 w 458"/>
              <a:gd name="T61" fmla="*/ 2147483647 h 882"/>
              <a:gd name="T62" fmla="*/ 2147483647 w 458"/>
              <a:gd name="T63" fmla="*/ 2147483647 h 882"/>
              <a:gd name="T64" fmla="*/ 2147483647 w 458"/>
              <a:gd name="T65" fmla="*/ 2147483647 h 882"/>
              <a:gd name="T66" fmla="*/ 2147483647 w 458"/>
              <a:gd name="T67" fmla="*/ 2147483647 h 882"/>
              <a:gd name="T68" fmla="*/ 2147483647 w 458"/>
              <a:gd name="T69" fmla="*/ 2147483647 h 882"/>
              <a:gd name="T70" fmla="*/ 2147483647 w 458"/>
              <a:gd name="T71" fmla="*/ 2147483647 h 882"/>
              <a:gd name="T72" fmla="*/ 2147483647 w 458"/>
              <a:gd name="T73" fmla="*/ 2147483647 h 882"/>
              <a:gd name="T74" fmla="*/ 2147483647 w 458"/>
              <a:gd name="T75" fmla="*/ 2147483647 h 882"/>
              <a:gd name="T76" fmla="*/ 2147483647 w 458"/>
              <a:gd name="T77" fmla="*/ 2147483647 h 882"/>
              <a:gd name="T78" fmla="*/ 2147483647 w 458"/>
              <a:gd name="T79" fmla="*/ 2147483647 h 882"/>
              <a:gd name="T80" fmla="*/ 2147483647 w 458"/>
              <a:gd name="T81" fmla="*/ 2147483647 h 882"/>
              <a:gd name="T82" fmla="*/ 2147483647 w 458"/>
              <a:gd name="T83" fmla="*/ 2147483647 h 882"/>
              <a:gd name="T84" fmla="*/ 2147483647 w 458"/>
              <a:gd name="T85" fmla="*/ 2147483647 h 882"/>
              <a:gd name="T86" fmla="*/ 2147483647 w 458"/>
              <a:gd name="T87" fmla="*/ 2147483647 h 882"/>
              <a:gd name="T88" fmla="*/ 2147483647 w 458"/>
              <a:gd name="T89" fmla="*/ 2147483647 h 882"/>
              <a:gd name="T90" fmla="*/ 2147483647 w 458"/>
              <a:gd name="T91" fmla="*/ 2147483647 h 882"/>
              <a:gd name="T92" fmla="*/ 2147483647 w 458"/>
              <a:gd name="T93" fmla="*/ 2147483647 h 882"/>
              <a:gd name="T94" fmla="*/ 2147483647 w 458"/>
              <a:gd name="T95" fmla="*/ 2147483647 h 88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"/>
              <a:gd name="T145" fmla="*/ 0 h 882"/>
              <a:gd name="T146" fmla="*/ 458 w 458"/>
              <a:gd name="T147" fmla="*/ 882 h 88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" h="882">
                <a:moveTo>
                  <a:pt x="0" y="846"/>
                </a:moveTo>
                <a:lnTo>
                  <a:pt x="0" y="846"/>
                </a:lnTo>
                <a:lnTo>
                  <a:pt x="20" y="836"/>
                </a:lnTo>
                <a:lnTo>
                  <a:pt x="48" y="824"/>
                </a:lnTo>
                <a:lnTo>
                  <a:pt x="64" y="814"/>
                </a:lnTo>
                <a:lnTo>
                  <a:pt x="82" y="802"/>
                </a:lnTo>
                <a:lnTo>
                  <a:pt x="98" y="788"/>
                </a:lnTo>
                <a:lnTo>
                  <a:pt x="116" y="772"/>
                </a:lnTo>
                <a:lnTo>
                  <a:pt x="126" y="762"/>
                </a:lnTo>
                <a:lnTo>
                  <a:pt x="130" y="756"/>
                </a:lnTo>
                <a:lnTo>
                  <a:pt x="134" y="752"/>
                </a:lnTo>
                <a:lnTo>
                  <a:pt x="144" y="742"/>
                </a:lnTo>
                <a:lnTo>
                  <a:pt x="130" y="734"/>
                </a:lnTo>
                <a:lnTo>
                  <a:pt x="126" y="730"/>
                </a:lnTo>
                <a:lnTo>
                  <a:pt x="124" y="730"/>
                </a:lnTo>
                <a:lnTo>
                  <a:pt x="102" y="712"/>
                </a:lnTo>
                <a:lnTo>
                  <a:pt x="92" y="702"/>
                </a:lnTo>
                <a:lnTo>
                  <a:pt x="82" y="690"/>
                </a:lnTo>
                <a:lnTo>
                  <a:pt x="74" y="678"/>
                </a:lnTo>
                <a:lnTo>
                  <a:pt x="66" y="664"/>
                </a:lnTo>
                <a:lnTo>
                  <a:pt x="58" y="648"/>
                </a:lnTo>
                <a:lnTo>
                  <a:pt x="52" y="630"/>
                </a:lnTo>
                <a:lnTo>
                  <a:pt x="46" y="612"/>
                </a:lnTo>
                <a:lnTo>
                  <a:pt x="42" y="592"/>
                </a:lnTo>
                <a:lnTo>
                  <a:pt x="40" y="570"/>
                </a:lnTo>
                <a:lnTo>
                  <a:pt x="38" y="548"/>
                </a:lnTo>
                <a:lnTo>
                  <a:pt x="38" y="522"/>
                </a:lnTo>
                <a:lnTo>
                  <a:pt x="40" y="496"/>
                </a:lnTo>
                <a:lnTo>
                  <a:pt x="42" y="468"/>
                </a:lnTo>
                <a:lnTo>
                  <a:pt x="46" y="438"/>
                </a:lnTo>
                <a:lnTo>
                  <a:pt x="56" y="400"/>
                </a:lnTo>
                <a:lnTo>
                  <a:pt x="66" y="366"/>
                </a:lnTo>
                <a:lnTo>
                  <a:pt x="78" y="332"/>
                </a:lnTo>
                <a:lnTo>
                  <a:pt x="92" y="302"/>
                </a:lnTo>
                <a:lnTo>
                  <a:pt x="106" y="272"/>
                </a:lnTo>
                <a:lnTo>
                  <a:pt x="122" y="244"/>
                </a:lnTo>
                <a:lnTo>
                  <a:pt x="138" y="218"/>
                </a:lnTo>
                <a:lnTo>
                  <a:pt x="156" y="194"/>
                </a:lnTo>
                <a:lnTo>
                  <a:pt x="180" y="166"/>
                </a:lnTo>
                <a:lnTo>
                  <a:pt x="206" y="140"/>
                </a:lnTo>
                <a:lnTo>
                  <a:pt x="232" y="118"/>
                </a:lnTo>
                <a:lnTo>
                  <a:pt x="258" y="96"/>
                </a:lnTo>
                <a:lnTo>
                  <a:pt x="282" y="78"/>
                </a:lnTo>
                <a:lnTo>
                  <a:pt x="308" y="62"/>
                </a:lnTo>
                <a:lnTo>
                  <a:pt x="332" y="50"/>
                </a:lnTo>
                <a:lnTo>
                  <a:pt x="354" y="38"/>
                </a:lnTo>
                <a:lnTo>
                  <a:pt x="396" y="20"/>
                </a:lnTo>
                <a:lnTo>
                  <a:pt x="428" y="8"/>
                </a:lnTo>
                <a:lnTo>
                  <a:pt x="458" y="0"/>
                </a:lnTo>
                <a:lnTo>
                  <a:pt x="450" y="18"/>
                </a:lnTo>
                <a:lnTo>
                  <a:pt x="444" y="40"/>
                </a:lnTo>
                <a:lnTo>
                  <a:pt x="436" y="70"/>
                </a:lnTo>
                <a:lnTo>
                  <a:pt x="430" y="106"/>
                </a:lnTo>
                <a:lnTo>
                  <a:pt x="424" y="148"/>
                </a:lnTo>
                <a:lnTo>
                  <a:pt x="420" y="198"/>
                </a:lnTo>
                <a:lnTo>
                  <a:pt x="422" y="252"/>
                </a:lnTo>
                <a:lnTo>
                  <a:pt x="428" y="304"/>
                </a:lnTo>
                <a:lnTo>
                  <a:pt x="438" y="358"/>
                </a:lnTo>
                <a:lnTo>
                  <a:pt x="442" y="382"/>
                </a:lnTo>
                <a:lnTo>
                  <a:pt x="446" y="406"/>
                </a:lnTo>
                <a:lnTo>
                  <a:pt x="448" y="450"/>
                </a:lnTo>
                <a:lnTo>
                  <a:pt x="446" y="492"/>
                </a:lnTo>
                <a:lnTo>
                  <a:pt x="440" y="530"/>
                </a:lnTo>
                <a:lnTo>
                  <a:pt x="430" y="568"/>
                </a:lnTo>
                <a:lnTo>
                  <a:pt x="418" y="602"/>
                </a:lnTo>
                <a:lnTo>
                  <a:pt x="402" y="632"/>
                </a:lnTo>
                <a:lnTo>
                  <a:pt x="382" y="660"/>
                </a:lnTo>
                <a:lnTo>
                  <a:pt x="382" y="662"/>
                </a:lnTo>
                <a:lnTo>
                  <a:pt x="366" y="680"/>
                </a:lnTo>
                <a:lnTo>
                  <a:pt x="348" y="696"/>
                </a:lnTo>
                <a:lnTo>
                  <a:pt x="332" y="710"/>
                </a:lnTo>
                <a:lnTo>
                  <a:pt x="312" y="722"/>
                </a:lnTo>
                <a:lnTo>
                  <a:pt x="308" y="726"/>
                </a:lnTo>
                <a:lnTo>
                  <a:pt x="302" y="728"/>
                </a:lnTo>
                <a:lnTo>
                  <a:pt x="302" y="730"/>
                </a:lnTo>
                <a:lnTo>
                  <a:pt x="294" y="734"/>
                </a:lnTo>
                <a:lnTo>
                  <a:pt x="292" y="734"/>
                </a:lnTo>
                <a:lnTo>
                  <a:pt x="266" y="746"/>
                </a:lnTo>
                <a:lnTo>
                  <a:pt x="240" y="754"/>
                </a:lnTo>
                <a:lnTo>
                  <a:pt x="234" y="754"/>
                </a:lnTo>
                <a:lnTo>
                  <a:pt x="230" y="754"/>
                </a:lnTo>
                <a:lnTo>
                  <a:pt x="220" y="756"/>
                </a:lnTo>
                <a:lnTo>
                  <a:pt x="218" y="756"/>
                </a:lnTo>
                <a:lnTo>
                  <a:pt x="228" y="746"/>
                </a:lnTo>
                <a:lnTo>
                  <a:pt x="230" y="744"/>
                </a:lnTo>
                <a:lnTo>
                  <a:pt x="230" y="742"/>
                </a:lnTo>
                <a:lnTo>
                  <a:pt x="234" y="738"/>
                </a:lnTo>
                <a:lnTo>
                  <a:pt x="242" y="728"/>
                </a:lnTo>
                <a:lnTo>
                  <a:pt x="254" y="710"/>
                </a:lnTo>
                <a:lnTo>
                  <a:pt x="264" y="692"/>
                </a:lnTo>
                <a:lnTo>
                  <a:pt x="272" y="674"/>
                </a:lnTo>
                <a:lnTo>
                  <a:pt x="280" y="656"/>
                </a:lnTo>
                <a:lnTo>
                  <a:pt x="286" y="638"/>
                </a:lnTo>
                <a:lnTo>
                  <a:pt x="290" y="618"/>
                </a:lnTo>
                <a:lnTo>
                  <a:pt x="296" y="582"/>
                </a:lnTo>
                <a:lnTo>
                  <a:pt x="298" y="544"/>
                </a:lnTo>
                <a:lnTo>
                  <a:pt x="298" y="508"/>
                </a:lnTo>
                <a:lnTo>
                  <a:pt x="296" y="474"/>
                </a:lnTo>
                <a:lnTo>
                  <a:pt x="292" y="440"/>
                </a:lnTo>
                <a:lnTo>
                  <a:pt x="290" y="416"/>
                </a:lnTo>
                <a:lnTo>
                  <a:pt x="290" y="394"/>
                </a:lnTo>
                <a:lnTo>
                  <a:pt x="292" y="370"/>
                </a:lnTo>
                <a:lnTo>
                  <a:pt x="294" y="348"/>
                </a:lnTo>
                <a:lnTo>
                  <a:pt x="300" y="316"/>
                </a:lnTo>
                <a:lnTo>
                  <a:pt x="308" y="292"/>
                </a:lnTo>
                <a:lnTo>
                  <a:pt x="316" y="268"/>
                </a:lnTo>
                <a:lnTo>
                  <a:pt x="302" y="294"/>
                </a:lnTo>
                <a:lnTo>
                  <a:pt x="284" y="332"/>
                </a:lnTo>
                <a:lnTo>
                  <a:pt x="276" y="354"/>
                </a:lnTo>
                <a:lnTo>
                  <a:pt x="268" y="378"/>
                </a:lnTo>
                <a:lnTo>
                  <a:pt x="264" y="394"/>
                </a:lnTo>
                <a:lnTo>
                  <a:pt x="262" y="412"/>
                </a:lnTo>
                <a:lnTo>
                  <a:pt x="258" y="470"/>
                </a:lnTo>
                <a:lnTo>
                  <a:pt x="252" y="522"/>
                </a:lnTo>
                <a:lnTo>
                  <a:pt x="252" y="540"/>
                </a:lnTo>
                <a:lnTo>
                  <a:pt x="250" y="564"/>
                </a:lnTo>
                <a:lnTo>
                  <a:pt x="246" y="592"/>
                </a:lnTo>
                <a:lnTo>
                  <a:pt x="240" y="622"/>
                </a:lnTo>
                <a:lnTo>
                  <a:pt x="230" y="654"/>
                </a:lnTo>
                <a:lnTo>
                  <a:pt x="218" y="686"/>
                </a:lnTo>
                <a:lnTo>
                  <a:pt x="200" y="720"/>
                </a:lnTo>
                <a:lnTo>
                  <a:pt x="180" y="754"/>
                </a:lnTo>
                <a:lnTo>
                  <a:pt x="168" y="772"/>
                </a:lnTo>
                <a:lnTo>
                  <a:pt x="166" y="774"/>
                </a:lnTo>
                <a:lnTo>
                  <a:pt x="158" y="782"/>
                </a:lnTo>
                <a:lnTo>
                  <a:pt x="158" y="784"/>
                </a:lnTo>
                <a:lnTo>
                  <a:pt x="138" y="804"/>
                </a:lnTo>
                <a:lnTo>
                  <a:pt x="116" y="826"/>
                </a:lnTo>
                <a:lnTo>
                  <a:pt x="112" y="830"/>
                </a:lnTo>
                <a:lnTo>
                  <a:pt x="108" y="834"/>
                </a:lnTo>
                <a:lnTo>
                  <a:pt x="102" y="838"/>
                </a:lnTo>
                <a:lnTo>
                  <a:pt x="72" y="860"/>
                </a:lnTo>
                <a:lnTo>
                  <a:pt x="36" y="882"/>
                </a:lnTo>
                <a:lnTo>
                  <a:pt x="0" y="84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11" name="Gruppe 76"/>
          <p:cNvGrpSpPr>
            <a:grpSpLocks/>
          </p:cNvGrpSpPr>
          <p:nvPr/>
        </p:nvGrpSpPr>
        <p:grpSpPr bwMode="auto">
          <a:xfrm>
            <a:off x="2905125" y="2667000"/>
            <a:ext cx="506413" cy="504825"/>
            <a:chOff x="1877984" y="4786322"/>
            <a:chExt cx="460375" cy="460374"/>
          </a:xfrm>
        </p:grpSpPr>
        <p:sp>
          <p:nvSpPr>
            <p:cNvPr id="46" name="Ellipse 77"/>
            <p:cNvSpPr/>
            <p:nvPr/>
          </p:nvSpPr>
          <p:spPr bwMode="auto">
            <a:xfrm>
              <a:off x="1877984" y="4786322"/>
              <a:ext cx="460375" cy="460374"/>
            </a:xfrm>
            <a:prstGeom prst="ellipse">
              <a:avLst/>
            </a:prstGeom>
            <a:solidFill>
              <a:srgbClr val="FFFFFF">
                <a:alpha val="61961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Tekstboks 78"/>
            <p:cNvSpPr txBox="1"/>
            <p:nvPr/>
          </p:nvSpPr>
          <p:spPr bwMode="auto">
            <a:xfrm>
              <a:off x="1961688" y="4855812"/>
              <a:ext cx="313171" cy="3706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kern="0" dirty="0">
                  <a:solidFill>
                    <a:srgbClr val="D7D8D9">
                      <a:lumMod val="10000"/>
                    </a:srgbClr>
                  </a:solidFill>
                  <a:latin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442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impactedsolutions.com/wp-content/uploads/2015/06/cybersecurity_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21088"/>
            <a:ext cx="1949024" cy="194726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</a:t>
            </a:r>
            <a:r>
              <a:rPr lang="pl-PL" dirty="0" smtClean="0"/>
              <a:t>S O L U T I O N S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12713" y="1581516"/>
            <a:ext cx="7488832" cy="46085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Energy Efficiency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 smtClean="0"/>
              <a:t>Invest in more energy efficient production equipment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 smtClean="0"/>
              <a:t>Optimization of energy usage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 smtClean="0"/>
              <a:t>Recycling of process water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 smtClean="0"/>
              <a:t>Isolation of buildings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Material Efficiency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 smtClean="0"/>
              <a:t>Alternative materials and optimization of material usages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1600" dirty="0" smtClean="0"/>
              <a:t>Design and Distribution solutions to reduce packaging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1600" dirty="0" smtClean="0"/>
              <a:t>Reuse/Recycling of packaging</a:t>
            </a:r>
            <a:endParaRPr lang="en-GB" sz="1600" dirty="0" smtClean="0"/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 smtClean="0"/>
              <a:t>Find external users/buyers of bi-products (waste)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Renewable Energy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/>
              <a:t>Replace oil/coal with bio-mas in </a:t>
            </a:r>
            <a:r>
              <a:rPr lang="en-GB" sz="1600" dirty="0" smtClean="0"/>
              <a:t>heating boilers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 smtClean="0"/>
              <a:t>Use of bi-products in energy production</a:t>
            </a:r>
            <a:endParaRPr lang="pl-PL" sz="1600" dirty="0"/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 smtClean="0"/>
              <a:t>Solar heating of process water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sz="1600" dirty="0" smtClean="0"/>
              <a:t>PV power production on roofs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 I L A T E R A L   C O </a:t>
            </a:r>
            <a:r>
              <a:rPr lang="pl-PL" dirty="0" err="1" smtClean="0"/>
              <a:t>O</a:t>
            </a:r>
            <a:r>
              <a:rPr lang="pl-PL" dirty="0" smtClean="0"/>
              <a:t> P E R A T I O N</a:t>
            </a:r>
            <a:endParaRPr lang="pl-PL" dirty="0"/>
          </a:p>
        </p:txBody>
      </p:sp>
      <p:pic>
        <p:nvPicPr>
          <p:cNvPr id="2050" name="Picture 2" descr="http://www.wormholeit.com/images/soluciones/ventas/intercambio-experiencias.png"/>
          <p:cNvPicPr>
            <a:picLocks noChangeAspect="1" noChangeArrowheads="1"/>
          </p:cNvPicPr>
          <p:nvPr/>
        </p:nvPicPr>
        <p:blipFill rotWithShape="1">
          <a:blip r:embed="rId2" cstate="print"/>
          <a:srcRect t="16326" b="16326"/>
          <a:stretch/>
        </p:blipFill>
        <p:spPr bwMode="auto">
          <a:xfrm>
            <a:off x="4716016" y="4978715"/>
            <a:ext cx="3882168" cy="1862848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l-PL" sz="1800" dirty="0" smtClean="0"/>
              <a:t>Exchange of </a:t>
            </a:r>
            <a:r>
              <a:rPr lang="pl-PL" sz="1800" dirty="0" err="1" smtClean="0"/>
              <a:t>experience</a:t>
            </a:r>
            <a:r>
              <a:rPr lang="pl-PL" sz="1800" dirty="0" smtClean="0"/>
              <a:t> </a:t>
            </a:r>
            <a:r>
              <a:rPr lang="pl-PL" sz="1800" dirty="0" err="1" smtClean="0"/>
              <a:t>at</a:t>
            </a:r>
            <a:r>
              <a:rPr lang="pl-PL" sz="1800" dirty="0" smtClean="0"/>
              <a:t> </a:t>
            </a:r>
            <a:r>
              <a:rPr lang="pl-PL" sz="1800" dirty="0" err="1" smtClean="0"/>
              <a:t>institutional</a:t>
            </a:r>
            <a:r>
              <a:rPr lang="pl-PL" sz="1800" dirty="0" smtClean="0"/>
              <a:t> </a:t>
            </a:r>
            <a:r>
              <a:rPr lang="pl-PL" sz="1800" dirty="0" err="1" smtClean="0"/>
              <a:t>level</a:t>
            </a:r>
            <a:r>
              <a:rPr lang="pl-PL" sz="1800" dirty="0" smtClean="0"/>
              <a:t> </a:t>
            </a:r>
            <a:r>
              <a:rPr lang="pl-PL" sz="1800" dirty="0" err="1" smtClean="0"/>
              <a:t>between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organisations</a:t>
            </a:r>
            <a:r>
              <a:rPr lang="pl-PL" sz="1800" dirty="0" smtClean="0"/>
              <a:t> </a:t>
            </a:r>
            <a:r>
              <a:rPr lang="pl-PL" sz="1800" dirty="0" err="1" smtClean="0"/>
              <a:t>involved</a:t>
            </a:r>
            <a:r>
              <a:rPr lang="pl-PL" sz="1800" dirty="0" smtClean="0"/>
              <a:t> on </a:t>
            </a:r>
            <a:r>
              <a:rPr lang="pl-PL" sz="1800" dirty="0" err="1" smtClean="0"/>
              <a:t>both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Polish</a:t>
            </a:r>
            <a:r>
              <a:rPr lang="pl-PL" sz="1800" dirty="0" smtClean="0"/>
              <a:t> and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Norwegian</a:t>
            </a:r>
            <a:r>
              <a:rPr lang="pl-PL" sz="1800" dirty="0" smtClean="0"/>
              <a:t> </a:t>
            </a:r>
            <a:r>
              <a:rPr lang="pl-PL" sz="1800" dirty="0" err="1" smtClean="0"/>
              <a:t>side</a:t>
            </a:r>
            <a:r>
              <a:rPr lang="pl-PL" sz="1800" dirty="0" smtClean="0"/>
              <a:t> </a:t>
            </a:r>
            <a:r>
              <a:rPr lang="pl-PL" sz="1800" dirty="0" err="1" smtClean="0"/>
              <a:t>in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implementation</a:t>
            </a:r>
            <a:r>
              <a:rPr lang="pl-PL" sz="1800" dirty="0" smtClean="0"/>
              <a:t> of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project</a:t>
            </a:r>
            <a:endParaRPr lang="pl-PL" sz="1800" dirty="0" smtClean="0"/>
          </a:p>
          <a:p>
            <a:pPr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l-PL" sz="1800" dirty="0" smtClean="0"/>
              <a:t>Exchange of experience between experts involved in the project implementation in t</a:t>
            </a:r>
            <a:r>
              <a:rPr lang="en-GB" sz="1800" dirty="0" smtClean="0"/>
              <a:t>he</a:t>
            </a:r>
            <a:r>
              <a:rPr lang="pl-PL" sz="1800" dirty="0" smtClean="0"/>
              <a:t> field of technology and environment friendly solutions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l-PL" sz="1800" dirty="0" smtClean="0"/>
              <a:t>Exchanges of experience in the area of the organisation of the SME support system - (Kompetanseme</a:t>
            </a:r>
            <a:r>
              <a:rPr lang="en-GB" sz="1800" dirty="0" smtClean="0"/>
              <a:t>g</a:t>
            </a:r>
            <a:r>
              <a:rPr lang="pl-PL" sz="1800" dirty="0" smtClean="0"/>
              <a:t>ling, VRI Trøndelag especially in terms of the model triple helix</a:t>
            </a:r>
            <a:endParaRPr lang="en-GB" sz="1800" dirty="0" smtClean="0"/>
          </a:p>
          <a:p>
            <a:pPr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GB" sz="1800" dirty="0" smtClean="0"/>
              <a:t>Participation of two Norwegian experts in the pilot </a:t>
            </a:r>
            <a:r>
              <a:rPr lang="en-GB" sz="1800" dirty="0" err="1" smtClean="0"/>
              <a:t>projecst</a:t>
            </a:r>
            <a:r>
              <a:rPr lang="en-GB" sz="1800" dirty="0" smtClean="0"/>
              <a:t> implementation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GB" sz="1800" dirty="0" smtClean="0"/>
              <a:t>Study trip to Norway</a:t>
            </a:r>
            <a:endParaRPr lang="en-GB" sz="1800" dirty="0"/>
          </a:p>
          <a:p>
            <a:pPr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GB" sz="1800" dirty="0" smtClean="0"/>
              <a:t>Participation of Norwegian stakeholders/SMEs in incubation of national wide implementation and final conference.</a:t>
            </a:r>
            <a:endParaRPr lang="pl-PL" sz="1800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endParaRPr lang="pl-PL" sz="18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923112" cy="1143000"/>
          </a:xfrm>
        </p:spPr>
        <p:txBody>
          <a:bodyPr/>
          <a:lstStyle/>
          <a:p>
            <a:r>
              <a:rPr lang="pl-PL" dirty="0" smtClean="0"/>
              <a:t>P R O J E C T  A I M S </a:t>
            </a:r>
            <a:endParaRPr lang="pl-PL" dirty="0"/>
          </a:p>
        </p:txBody>
      </p:sp>
      <p:pic>
        <p:nvPicPr>
          <p:cNvPr id="12" name="Obraz 11" descr="mapa europy_pol nor.jpg"/>
          <p:cNvPicPr>
            <a:picLocks noChangeAspect="1"/>
          </p:cNvPicPr>
          <p:nvPr/>
        </p:nvPicPr>
        <p:blipFill>
          <a:blip r:embed="rId2" cstate="print"/>
          <a:srcRect r="15266" b="8338"/>
          <a:stretch>
            <a:fillRect/>
          </a:stretch>
        </p:blipFill>
        <p:spPr>
          <a:xfrm>
            <a:off x="3850904" y="1340768"/>
            <a:ext cx="5293096" cy="4800030"/>
          </a:xfrm>
          <a:prstGeom prst="rect">
            <a:avLst/>
          </a:prstGeom>
        </p:spPr>
      </p:pic>
      <p:pic>
        <p:nvPicPr>
          <p:cNvPr id="17" name="Obraz 16" descr="logo_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224136" cy="1228035"/>
          </a:xfrm>
          <a:prstGeom prst="rect">
            <a:avLst/>
          </a:prstGeom>
        </p:spPr>
      </p:pic>
      <p:sp>
        <p:nvSpPr>
          <p:cNvPr id="11" name="Strzałka zakrzywiona w lewo 10"/>
          <p:cNvSpPr/>
          <p:nvPr/>
        </p:nvSpPr>
        <p:spPr>
          <a:xfrm rot="19637315">
            <a:off x="7406671" y="2649042"/>
            <a:ext cx="508352" cy="1579218"/>
          </a:xfrm>
          <a:prstGeom prst="curved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Strzałka zakrzywiona w lewo 12"/>
          <p:cNvSpPr/>
          <p:nvPr/>
        </p:nvSpPr>
        <p:spPr>
          <a:xfrm rot="8852621">
            <a:off x="6749557" y="2677737"/>
            <a:ext cx="613438" cy="1584873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6624736" cy="31683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l-PL" sz="1600" dirty="0" err="1" smtClean="0"/>
              <a:t>Building</a:t>
            </a:r>
            <a:r>
              <a:rPr lang="pl-PL" sz="1600" dirty="0" smtClean="0"/>
              <a:t> </a:t>
            </a:r>
            <a:r>
              <a:rPr lang="pl-PL" sz="1600" dirty="0" err="1" smtClean="0"/>
              <a:t>communication</a:t>
            </a:r>
            <a:r>
              <a:rPr lang="pl-PL" sz="1600" dirty="0" smtClean="0"/>
              <a:t> platform, </a:t>
            </a:r>
            <a:r>
              <a:rPr lang="pl-PL" sz="1600" dirty="0" err="1" smtClean="0"/>
              <a:t>cooperation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field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promotion</a:t>
            </a:r>
            <a:r>
              <a:rPr lang="pl-PL" sz="1600" dirty="0" smtClean="0"/>
              <a:t> and </a:t>
            </a:r>
            <a:r>
              <a:rPr lang="pl-PL" sz="1600" dirty="0" err="1" smtClean="0"/>
              <a:t>preparation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recommendations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implementation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innovation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group</a:t>
            </a:r>
            <a:r>
              <a:rPr lang="pl-PL" sz="1600" dirty="0" smtClean="0"/>
              <a:t> of SME.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l-PL" sz="1600" dirty="0" err="1" smtClean="0"/>
              <a:t>Strengthening</a:t>
            </a:r>
            <a:r>
              <a:rPr lang="pl-PL" sz="1600" dirty="0" smtClean="0"/>
              <a:t> </a:t>
            </a:r>
            <a:r>
              <a:rPr lang="pl-PL" sz="1600" dirty="0" err="1" smtClean="0"/>
              <a:t>Norwegian-Polish</a:t>
            </a:r>
            <a:r>
              <a:rPr lang="pl-PL" sz="1600" dirty="0" smtClean="0"/>
              <a:t> </a:t>
            </a:r>
            <a:r>
              <a:rPr lang="pl-PL" sz="1600" dirty="0" err="1" smtClean="0"/>
              <a:t>cooperation</a:t>
            </a:r>
            <a:r>
              <a:rPr lang="pl-PL" sz="1600" dirty="0" smtClean="0"/>
              <a:t> on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exchange</a:t>
            </a:r>
            <a:r>
              <a:rPr lang="pl-PL" sz="1600" dirty="0" smtClean="0"/>
              <a:t> of </a:t>
            </a:r>
            <a:r>
              <a:rPr lang="pl-PL" sz="1600" dirty="0" err="1" smtClean="0"/>
              <a:t>know-how</a:t>
            </a:r>
            <a:r>
              <a:rPr lang="pl-PL" sz="1600" dirty="0" smtClean="0"/>
              <a:t> and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to </a:t>
            </a:r>
            <a:r>
              <a:rPr lang="pl-PL" sz="1600" dirty="0" err="1" smtClean="0"/>
              <a:t>increase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energy </a:t>
            </a:r>
            <a:r>
              <a:rPr lang="pl-PL" sz="1600" dirty="0" err="1" smtClean="0"/>
              <a:t>efficiency</a:t>
            </a:r>
            <a:r>
              <a:rPr lang="pl-PL" sz="1600" dirty="0" smtClean="0"/>
              <a:t> of SME and </a:t>
            </a:r>
            <a:r>
              <a:rPr lang="pl-PL" sz="1600" dirty="0" err="1" smtClean="0"/>
              <a:t>more</a:t>
            </a:r>
            <a:r>
              <a:rPr lang="pl-PL" sz="1600" dirty="0" smtClean="0"/>
              <a:t> </a:t>
            </a:r>
            <a:r>
              <a:rPr lang="pl-PL" sz="1600" dirty="0" err="1" smtClean="0"/>
              <a:t>effective</a:t>
            </a:r>
            <a:r>
              <a:rPr lang="pl-PL" sz="1600" dirty="0" smtClean="0"/>
              <a:t> management of </a:t>
            </a:r>
            <a:r>
              <a:rPr lang="pl-PL" sz="1600" dirty="0" err="1" smtClean="0"/>
              <a:t>recourses</a:t>
            </a:r>
            <a:endParaRPr lang="pl-PL" sz="1600" dirty="0" smtClean="0"/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l-PL" sz="1600" dirty="0" err="1" smtClean="0"/>
              <a:t>Incubation</a:t>
            </a:r>
            <a:r>
              <a:rPr lang="pl-PL" sz="1600" dirty="0" smtClean="0"/>
              <a:t> of best </a:t>
            </a:r>
            <a:r>
              <a:rPr lang="pl-PL" sz="1600" dirty="0" err="1" smtClean="0"/>
              <a:t>practices</a:t>
            </a:r>
            <a:r>
              <a:rPr lang="pl-PL" sz="1600" dirty="0" smtClean="0"/>
              <a:t> </a:t>
            </a:r>
            <a:r>
              <a:rPr lang="pl-PL" sz="1600" dirty="0" err="1" smtClean="0"/>
              <a:t>developed</a:t>
            </a:r>
            <a:r>
              <a:rPr lang="pl-PL" sz="1600" dirty="0" smtClean="0"/>
              <a:t> </a:t>
            </a:r>
            <a:r>
              <a:rPr lang="pl-PL" sz="1600" dirty="0" err="1" smtClean="0"/>
              <a:t>within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project</a:t>
            </a:r>
            <a:r>
              <a:rPr lang="pl-PL" sz="1600" dirty="0" smtClean="0"/>
              <a:t> for </a:t>
            </a:r>
            <a:r>
              <a:rPr lang="pl-PL" sz="1600" dirty="0" err="1" smtClean="0"/>
              <a:t>wide</a:t>
            </a:r>
            <a:r>
              <a:rPr lang="pl-PL" sz="1600" dirty="0" smtClean="0"/>
              <a:t> </a:t>
            </a:r>
            <a:r>
              <a:rPr lang="pl-PL" sz="1600" dirty="0" err="1" smtClean="0"/>
              <a:t>implementation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Poland.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l-PL" sz="1600" dirty="0" err="1" smtClean="0"/>
              <a:t>Increase</a:t>
            </a:r>
            <a:r>
              <a:rPr lang="pl-PL" sz="1600" dirty="0" smtClean="0"/>
              <a:t> of </a:t>
            </a:r>
            <a:r>
              <a:rPr lang="pl-PL" sz="1600" dirty="0" err="1" smtClean="0"/>
              <a:t>knowledge</a:t>
            </a:r>
            <a:r>
              <a:rPr lang="pl-PL" sz="1600" dirty="0" smtClean="0"/>
              <a:t> and </a:t>
            </a:r>
            <a:r>
              <a:rPr lang="pl-PL" sz="1600" dirty="0" err="1" smtClean="0"/>
              <a:t>skills</a:t>
            </a:r>
            <a:r>
              <a:rPr lang="pl-PL" sz="1600" dirty="0" smtClean="0"/>
              <a:t> of </a:t>
            </a:r>
            <a:r>
              <a:rPr lang="pl-PL" sz="1600" dirty="0" err="1" smtClean="0"/>
              <a:t>entrepreneurs</a:t>
            </a:r>
            <a:r>
              <a:rPr lang="pl-PL" sz="1600" dirty="0" smtClean="0"/>
              <a:t>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group</a:t>
            </a:r>
            <a:r>
              <a:rPr lang="pl-PL" sz="1600" dirty="0" smtClean="0"/>
              <a:t> SME </a:t>
            </a:r>
            <a:r>
              <a:rPr lang="pl-PL" sz="1600" dirty="0" err="1" smtClean="0"/>
              <a:t>in</a:t>
            </a:r>
            <a:r>
              <a:rPr lang="pl-PL" sz="1600" dirty="0" smtClean="0"/>
              <a:t> Poland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pl-PL" sz="1600" dirty="0" smtClean="0"/>
          </a:p>
          <a:p>
            <a:pPr>
              <a:lnSpc>
                <a:spcPct val="120000"/>
              </a:lnSpc>
              <a:buNone/>
            </a:pPr>
            <a:endParaRPr lang="pl-PL" sz="1600" dirty="0" smtClean="0"/>
          </a:p>
          <a:p>
            <a:pPr>
              <a:lnSpc>
                <a:spcPct val="120000"/>
              </a:lnSpc>
              <a:buNone/>
            </a:pPr>
            <a:endParaRPr lang="pl-PL" sz="1600" dirty="0" smtClean="0"/>
          </a:p>
          <a:p>
            <a:pPr>
              <a:lnSpc>
                <a:spcPct val="120000"/>
              </a:lnSpc>
              <a:buNone/>
            </a:pPr>
            <a:endParaRPr lang="pl-PL" sz="1600" dirty="0" smtClean="0"/>
          </a:p>
          <a:p>
            <a:pPr>
              <a:lnSpc>
                <a:spcPct val="120000"/>
              </a:lnSpc>
              <a:buNone/>
            </a:pPr>
            <a:endParaRPr lang="pl-PL" sz="1600" dirty="0" smtClean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5536" y="4725144"/>
            <a:ext cx="7776864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None/>
            </a:pPr>
            <a:r>
              <a:rPr lang="pl-PL" sz="1600" b="1" dirty="0" smtClean="0"/>
              <a:t>TARGET GROUP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pl-PL" sz="1600" dirty="0" smtClean="0"/>
              <a:t>Project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addressed</a:t>
            </a:r>
            <a:r>
              <a:rPr lang="pl-PL" sz="1600" dirty="0" smtClean="0"/>
              <a:t> to SME </a:t>
            </a:r>
            <a:r>
              <a:rPr lang="pl-PL" sz="1600" dirty="0" err="1" smtClean="0"/>
              <a:t>in</a:t>
            </a:r>
            <a:r>
              <a:rPr lang="pl-PL" sz="1600" dirty="0" smtClean="0"/>
              <a:t> Poland </a:t>
            </a:r>
            <a:r>
              <a:rPr lang="pl-PL" sz="1600" dirty="0" err="1" smtClean="0"/>
              <a:t>established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field of industrial </a:t>
            </a:r>
            <a:r>
              <a:rPr lang="pl-PL" sz="1600" dirty="0" err="1" smtClean="0"/>
              <a:t>processing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emphasis</a:t>
            </a:r>
            <a:r>
              <a:rPr lang="pl-PL" sz="1600" dirty="0" smtClean="0"/>
              <a:t> on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production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wood</a:t>
            </a:r>
            <a:r>
              <a:rPr lang="pl-PL" sz="1600" dirty="0" smtClean="0"/>
              <a:t> and </a:t>
            </a:r>
            <a:r>
              <a:rPr lang="pl-PL" sz="1600" dirty="0" err="1" smtClean="0"/>
              <a:t>wood-based</a:t>
            </a:r>
            <a:r>
              <a:rPr lang="pl-PL" sz="1600" dirty="0" smtClean="0"/>
              <a:t> materials and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processing</a:t>
            </a:r>
            <a:r>
              <a:rPr lang="pl-PL" sz="1600" dirty="0" smtClean="0"/>
              <a:t> of </a:t>
            </a:r>
            <a:r>
              <a:rPr lang="pl-PL" sz="1600" dirty="0" err="1" smtClean="0"/>
              <a:t>fruits</a:t>
            </a:r>
            <a:r>
              <a:rPr lang="pl-PL" sz="1600" dirty="0" smtClean="0"/>
              <a:t> and </a:t>
            </a:r>
            <a:r>
              <a:rPr lang="pl-PL" sz="1600" dirty="0" err="1" smtClean="0"/>
              <a:t>vegetables</a:t>
            </a:r>
            <a:r>
              <a:rPr lang="pl-PL" sz="1600" dirty="0" smtClean="0"/>
              <a:t>.</a:t>
            </a:r>
          </a:p>
          <a:p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pol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5629923" cy="5163106"/>
          </a:xfrm>
        </p:spPr>
      </p:pic>
      <p:pic>
        <p:nvPicPr>
          <p:cNvPr id="7" name="Obraz 6" descr="logo_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224136" cy="1228035"/>
          </a:xfrm>
          <a:prstGeom prst="rect">
            <a:avLst/>
          </a:prstGeom>
        </p:spPr>
      </p:pic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pl-PL" dirty="0" smtClean="0"/>
              <a:t>P R O J E C T   A C T I V I T I E S</a:t>
            </a:r>
            <a:endParaRPr lang="pl-PL" dirty="0"/>
          </a:p>
        </p:txBody>
      </p:sp>
      <p:sp>
        <p:nvSpPr>
          <p:cNvPr id="14" name="Symbol zastępczy zawartości 7"/>
          <p:cNvSpPr txBox="1">
            <a:spLocks/>
          </p:cNvSpPr>
          <p:nvPr/>
        </p:nvSpPr>
        <p:spPr>
          <a:xfrm>
            <a:off x="323528" y="1988840"/>
            <a:ext cx="8424936" cy="3489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Information</a:t>
            </a:r>
            <a:r>
              <a:rPr lang="pl-PL" sz="1600" dirty="0" smtClean="0"/>
              <a:t> </a:t>
            </a:r>
            <a:r>
              <a:rPr lang="pl-PL" sz="1600" dirty="0" err="1" smtClean="0"/>
              <a:t>campaign</a:t>
            </a:r>
            <a:r>
              <a:rPr lang="pl-PL" sz="1600" dirty="0" smtClean="0"/>
              <a:t> and </a:t>
            </a:r>
            <a:r>
              <a:rPr lang="pl-PL" sz="1600" dirty="0" err="1" smtClean="0"/>
              <a:t>recruitment</a:t>
            </a:r>
            <a:r>
              <a:rPr lang="pl-PL" sz="1600" dirty="0" smtClean="0"/>
              <a:t> of </a:t>
            </a:r>
            <a:r>
              <a:rPr lang="pl-PL" sz="1600" dirty="0" err="1" smtClean="0"/>
              <a:t>participants</a:t>
            </a:r>
            <a:r>
              <a:rPr lang="pl-PL" sz="1600" dirty="0" smtClean="0"/>
              <a:t>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project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– </a:t>
            </a:r>
            <a:r>
              <a:rPr lang="pl-PL" sz="1600" i="1" dirty="0" err="1" smtClean="0"/>
              <a:t>cooperation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with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regional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chambers</a:t>
            </a:r>
            <a:r>
              <a:rPr lang="pl-PL" sz="1600" i="1" dirty="0" smtClean="0"/>
              <a:t> of commerce, </a:t>
            </a:r>
            <a:r>
              <a:rPr lang="pl-PL" sz="1600" i="1" dirty="0" err="1" smtClean="0"/>
              <a:t>dedicated</a:t>
            </a:r>
            <a:r>
              <a:rPr lang="pl-PL" sz="1600" i="1" dirty="0" smtClean="0"/>
              <a:t> mailing, </a:t>
            </a:r>
            <a:r>
              <a:rPr lang="pl-PL" sz="1600" i="1" dirty="0" err="1" smtClean="0"/>
              <a:t>social</a:t>
            </a:r>
            <a:r>
              <a:rPr lang="pl-PL" sz="1600" i="1" dirty="0" smtClean="0"/>
              <a:t> and </a:t>
            </a:r>
            <a:r>
              <a:rPr lang="pl-PL" sz="1600" i="1" dirty="0" err="1" smtClean="0"/>
              <a:t>branch</a:t>
            </a:r>
            <a:r>
              <a:rPr lang="pl-PL" sz="1600" i="1" dirty="0" smtClean="0"/>
              <a:t> media, </a:t>
            </a:r>
            <a:r>
              <a:rPr lang="pl-PL" sz="1600" i="1" dirty="0" err="1" smtClean="0"/>
              <a:t>newsletter</a:t>
            </a:r>
            <a:endParaRPr lang="pl-PL" sz="1600" i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Implementation</a:t>
            </a:r>
            <a:r>
              <a:rPr lang="pl-PL" sz="1600" dirty="0" smtClean="0"/>
              <a:t> of 2 pilot </a:t>
            </a:r>
            <a:r>
              <a:rPr lang="pl-PL" sz="1600" dirty="0" err="1" smtClean="0"/>
              <a:t>innovative</a:t>
            </a:r>
            <a:r>
              <a:rPr lang="pl-PL" sz="1600" dirty="0" smtClean="0"/>
              <a:t> </a:t>
            </a:r>
            <a:r>
              <a:rPr lang="pl-PL" sz="1600" dirty="0" err="1" smtClean="0"/>
              <a:t>projects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Lubelskie and Podlaskie </a:t>
            </a:r>
            <a:r>
              <a:rPr lang="pl-PL" sz="1600" dirty="0" err="1" smtClean="0"/>
              <a:t>Voivodeship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i="1" dirty="0" smtClean="0"/>
              <a:t>– </a:t>
            </a:r>
            <a:r>
              <a:rPr lang="pl-PL" sz="1600" dirty="0" smtClean="0"/>
              <a:t>2 </a:t>
            </a:r>
            <a:r>
              <a:rPr lang="pl-PL" sz="1600" dirty="0" err="1" smtClean="0"/>
              <a:t>audits</a:t>
            </a:r>
            <a:r>
              <a:rPr lang="pl-PL" sz="1600" dirty="0" smtClean="0"/>
              <a:t>, 2 </a:t>
            </a:r>
            <a:r>
              <a:rPr lang="pl-PL" sz="1600" dirty="0" err="1" smtClean="0"/>
              <a:t>reports</a:t>
            </a:r>
            <a:r>
              <a:rPr lang="pl-PL" sz="1600" dirty="0" smtClean="0"/>
              <a:t>, 2 </a:t>
            </a:r>
            <a:r>
              <a:rPr lang="pl-PL" sz="1600" dirty="0" err="1" smtClean="0"/>
              <a:t>workshop</a:t>
            </a:r>
            <a:endParaRPr lang="pl-PL" sz="1600" i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 err="1" smtClean="0"/>
              <a:t>Popularization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innovation</a:t>
            </a:r>
            <a:endParaRPr lang="pl-PL" sz="1600" dirty="0" smtClean="0"/>
          </a:p>
          <a:p>
            <a:pPr marL="342900" indent="-342900">
              <a:lnSpc>
                <a:spcPct val="150000"/>
              </a:lnSpc>
            </a:pPr>
            <a:r>
              <a:rPr lang="pl-PL" sz="1600" i="1" dirty="0" smtClean="0"/>
              <a:t>	</a:t>
            </a:r>
            <a:r>
              <a:rPr lang="pl-PL" sz="1600" dirty="0" smtClean="0"/>
              <a:t>– </a:t>
            </a:r>
            <a:r>
              <a:rPr lang="pl-PL" sz="1600" i="1" dirty="0" err="1" smtClean="0"/>
              <a:t>study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visit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in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Norway</a:t>
            </a:r>
            <a:r>
              <a:rPr lang="pl-PL" sz="1600" i="1" dirty="0" smtClean="0"/>
              <a:t>, 3 </a:t>
            </a:r>
            <a:r>
              <a:rPr lang="pl-PL" sz="1600" i="1" dirty="0" err="1" smtClean="0"/>
              <a:t>conferences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web-based</a:t>
            </a:r>
            <a:r>
              <a:rPr lang="pl-PL" sz="1600" i="1" dirty="0" smtClean="0"/>
              <a:t> platform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pl-PL" sz="1600" dirty="0" err="1" smtClean="0"/>
              <a:t>Educational</a:t>
            </a:r>
            <a:r>
              <a:rPr lang="pl-PL" sz="1600" dirty="0" smtClean="0"/>
              <a:t> </a:t>
            </a:r>
            <a:r>
              <a:rPr lang="pl-PL" sz="1600" dirty="0" err="1" smtClean="0"/>
              <a:t>component</a:t>
            </a:r>
            <a:endParaRPr lang="pl-PL" sz="1600" dirty="0" smtClean="0"/>
          </a:p>
          <a:p>
            <a:pPr marL="342900" indent="-342900">
              <a:lnSpc>
                <a:spcPct val="150000"/>
              </a:lnSpc>
            </a:pPr>
            <a:r>
              <a:rPr lang="pl-PL" sz="1600" i="1" dirty="0" smtClean="0"/>
              <a:t>	– 13 </a:t>
            </a:r>
            <a:r>
              <a:rPr lang="pl-PL" sz="1600" i="1" dirty="0" err="1" smtClean="0"/>
              <a:t>seminars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in</a:t>
            </a:r>
            <a:r>
              <a:rPr lang="pl-PL" sz="1600" i="1" dirty="0" smtClean="0"/>
              <a:t> Poland, </a:t>
            </a:r>
            <a:r>
              <a:rPr lang="pl-PL" sz="1600" i="1" dirty="0" err="1" smtClean="0"/>
              <a:t>e-education</a:t>
            </a:r>
            <a:endParaRPr lang="pl-PL" sz="1600" dirty="0" smtClean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 R O J E C T   R E S U L T 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Partnership</a:t>
            </a:r>
            <a:r>
              <a:rPr lang="pl-PL" sz="2000" dirty="0" smtClean="0"/>
              <a:t> </a:t>
            </a:r>
            <a:r>
              <a:rPr lang="pl-PL" sz="2000" dirty="0" err="1" smtClean="0"/>
              <a:t>agreements</a:t>
            </a:r>
            <a:r>
              <a:rPr lang="pl-PL" sz="2000" dirty="0" smtClean="0"/>
              <a:t> / </a:t>
            </a:r>
            <a:r>
              <a:rPr lang="pl-PL" sz="2000" dirty="0" err="1" smtClean="0"/>
              <a:t>Letters</a:t>
            </a:r>
            <a:r>
              <a:rPr lang="pl-PL" sz="2000" dirty="0" smtClean="0"/>
              <a:t> of </a:t>
            </a:r>
            <a:r>
              <a:rPr lang="pl-PL" sz="2000" dirty="0" err="1" smtClean="0"/>
              <a:t>intent</a:t>
            </a:r>
            <a:r>
              <a:rPr lang="pl-PL" sz="2000" dirty="0" smtClean="0"/>
              <a:t> – 16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New </a:t>
            </a:r>
            <a:r>
              <a:rPr lang="pl-PL" sz="2000" dirty="0" err="1" smtClean="0"/>
              <a:t>technologies</a:t>
            </a:r>
            <a:r>
              <a:rPr lang="pl-PL" sz="2000" dirty="0" smtClean="0"/>
              <a:t> / </a:t>
            </a:r>
            <a:r>
              <a:rPr lang="pl-PL" sz="2000" dirty="0" err="1" smtClean="0"/>
              <a:t>new</a:t>
            </a:r>
            <a:r>
              <a:rPr lang="pl-PL" sz="2000" dirty="0" smtClean="0"/>
              <a:t> </a:t>
            </a:r>
            <a:r>
              <a:rPr lang="pl-PL" sz="2000" dirty="0" err="1" smtClean="0"/>
              <a:t>practises</a:t>
            </a:r>
            <a:r>
              <a:rPr lang="pl-PL" sz="2000" dirty="0" smtClean="0"/>
              <a:t> – 3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Articles</a:t>
            </a:r>
            <a:r>
              <a:rPr lang="pl-PL" sz="2000" dirty="0" smtClean="0"/>
              <a:t> / </a:t>
            </a:r>
            <a:r>
              <a:rPr lang="pl-PL" sz="2000" dirty="0" err="1" smtClean="0"/>
              <a:t>publications</a:t>
            </a:r>
            <a:r>
              <a:rPr lang="pl-PL" sz="2000" dirty="0" smtClean="0"/>
              <a:t> – 10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Audits</a:t>
            </a:r>
            <a:r>
              <a:rPr lang="pl-PL" sz="2000" dirty="0" smtClean="0"/>
              <a:t> – 2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Expert</a:t>
            </a:r>
            <a:r>
              <a:rPr lang="pl-PL" sz="2000" dirty="0" smtClean="0"/>
              <a:t> </a:t>
            </a:r>
            <a:r>
              <a:rPr lang="pl-PL" sz="2000" dirty="0" err="1" smtClean="0"/>
              <a:t>reports</a:t>
            </a:r>
            <a:r>
              <a:rPr lang="pl-PL" sz="2000" dirty="0" smtClean="0"/>
              <a:t> – 2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Workshops</a:t>
            </a:r>
            <a:r>
              <a:rPr lang="pl-PL" sz="2000" dirty="0" smtClean="0"/>
              <a:t> / </a:t>
            </a:r>
            <a:r>
              <a:rPr lang="pl-PL" sz="2000" dirty="0" err="1" smtClean="0"/>
              <a:t>partcipants</a:t>
            </a:r>
            <a:r>
              <a:rPr lang="pl-PL" sz="2000" dirty="0" smtClean="0"/>
              <a:t> – 2 / 16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Study</a:t>
            </a:r>
            <a:r>
              <a:rPr lang="pl-PL" sz="2000" dirty="0" smtClean="0"/>
              <a:t> </a:t>
            </a:r>
            <a:r>
              <a:rPr lang="pl-PL" sz="2000" dirty="0" err="1" smtClean="0"/>
              <a:t>visit</a:t>
            </a:r>
            <a:r>
              <a:rPr lang="pl-PL" sz="2000" dirty="0" smtClean="0"/>
              <a:t> / </a:t>
            </a:r>
            <a:r>
              <a:rPr lang="pl-PL" sz="2000" dirty="0" err="1" smtClean="0"/>
              <a:t>participants</a:t>
            </a:r>
            <a:r>
              <a:rPr lang="pl-PL" sz="2000" dirty="0" smtClean="0"/>
              <a:t> – 1 / 20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Conferences</a:t>
            </a:r>
            <a:r>
              <a:rPr lang="pl-PL" sz="2000" dirty="0" smtClean="0"/>
              <a:t> / </a:t>
            </a:r>
            <a:r>
              <a:rPr lang="pl-PL" sz="2000" dirty="0" err="1" smtClean="0"/>
              <a:t>participants</a:t>
            </a:r>
            <a:r>
              <a:rPr lang="pl-PL" sz="2000" dirty="0" smtClean="0"/>
              <a:t> – 3 / 260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Seminars</a:t>
            </a:r>
            <a:r>
              <a:rPr lang="pl-PL" sz="2000" dirty="0" smtClean="0"/>
              <a:t> / </a:t>
            </a:r>
            <a:r>
              <a:rPr lang="pl-PL" sz="2000" dirty="0" err="1" smtClean="0"/>
              <a:t>participants</a:t>
            </a:r>
            <a:r>
              <a:rPr lang="pl-PL" sz="2000" dirty="0" smtClean="0"/>
              <a:t> – 13 / 390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Number</a:t>
            </a:r>
            <a:r>
              <a:rPr lang="pl-PL" sz="2000" dirty="0" smtClean="0"/>
              <a:t> of </a:t>
            </a:r>
            <a:r>
              <a:rPr lang="pl-PL" sz="2000" dirty="0" err="1" smtClean="0"/>
              <a:t>visits</a:t>
            </a:r>
            <a:r>
              <a:rPr lang="pl-PL" sz="2000" dirty="0" smtClean="0"/>
              <a:t> to </a:t>
            </a:r>
            <a:r>
              <a:rPr lang="pl-PL" sz="2000" dirty="0" err="1" smtClean="0"/>
              <a:t>web</a:t>
            </a:r>
            <a:r>
              <a:rPr lang="pl-PL" sz="2000" dirty="0" smtClean="0"/>
              <a:t> platform – 100 000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PCC </a:t>
            </a:r>
            <a:r>
              <a:rPr lang="pl-PL" dirty="0" err="1" smtClean="0"/>
              <a:t>Projects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2006-2015 – </a:t>
            </a:r>
            <a:r>
              <a:rPr lang="pl-PL" sz="2800" dirty="0" err="1" smtClean="0"/>
              <a:t>over</a:t>
            </a:r>
            <a:r>
              <a:rPr lang="pl-PL" sz="2800" dirty="0" smtClean="0"/>
              <a:t> 50 </a:t>
            </a:r>
            <a:r>
              <a:rPr lang="pl-PL" sz="2800" dirty="0" err="1" smtClean="0"/>
              <a:t>projects</a:t>
            </a:r>
            <a:r>
              <a:rPr lang="pl-PL" sz="2800" dirty="0" smtClean="0"/>
              <a:t>, </a:t>
            </a:r>
            <a:r>
              <a:rPr lang="pl-PL" sz="2800" dirty="0" err="1" smtClean="0"/>
              <a:t>budget</a:t>
            </a:r>
            <a:r>
              <a:rPr lang="pl-PL" sz="2800" dirty="0" smtClean="0"/>
              <a:t> </a:t>
            </a:r>
            <a:r>
              <a:rPr lang="pl-PL" sz="2800" dirty="0" err="1" smtClean="0"/>
              <a:t>over</a:t>
            </a:r>
            <a:r>
              <a:rPr lang="pl-PL" sz="2800" dirty="0" smtClean="0"/>
              <a:t> 50 mln </a:t>
            </a:r>
            <a:r>
              <a:rPr lang="pl-PL" sz="2800" dirty="0" err="1" smtClean="0"/>
              <a:t>euro</a:t>
            </a:r>
            <a:endParaRPr lang="pl-PL" sz="28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„New </a:t>
            </a:r>
            <a:r>
              <a:rPr lang="pl-PL" sz="2000" dirty="0" err="1" smtClean="0"/>
              <a:t>qualifications</a:t>
            </a:r>
            <a:r>
              <a:rPr lang="pl-PL" sz="2000" dirty="0" smtClean="0"/>
              <a:t> </a:t>
            </a:r>
            <a:r>
              <a:rPr lang="pl-PL" sz="2000" dirty="0" err="1" smtClean="0"/>
              <a:t>work</a:t>
            </a:r>
            <a:r>
              <a:rPr lang="pl-PL" sz="2000" dirty="0" smtClean="0"/>
              <a:t> </a:t>
            </a:r>
            <a:r>
              <a:rPr lang="pl-PL" sz="2000" dirty="0" err="1" smtClean="0"/>
              <a:t>entrepreneurship</a:t>
            </a:r>
            <a:r>
              <a:rPr lang="pl-PL" sz="2000" dirty="0" smtClean="0"/>
              <a:t> for </a:t>
            </a:r>
            <a:r>
              <a:rPr lang="pl-PL" sz="2000" dirty="0" err="1" smtClean="0"/>
              <a:t>unemployed</a:t>
            </a:r>
            <a:r>
              <a:rPr lang="pl-PL" sz="2000" dirty="0" smtClean="0"/>
              <a:t> </a:t>
            </a:r>
            <a:r>
              <a:rPr lang="pl-PL" sz="2000" dirty="0" err="1" smtClean="0"/>
              <a:t>women</a:t>
            </a:r>
            <a:r>
              <a:rPr lang="pl-PL" sz="2000" dirty="0" smtClean="0"/>
              <a:t>”, 6500 </a:t>
            </a:r>
            <a:r>
              <a:rPr lang="pl-PL" sz="2000" dirty="0" err="1" smtClean="0"/>
              <a:t>women</a:t>
            </a:r>
            <a:r>
              <a:rPr lang="pl-PL" sz="2000" dirty="0" smtClean="0"/>
              <a:t> </a:t>
            </a:r>
            <a:r>
              <a:rPr lang="pl-PL" sz="2000" dirty="0" err="1" smtClean="0"/>
              <a:t>trained</a:t>
            </a:r>
            <a:r>
              <a:rPr lang="pl-PL" sz="2000" dirty="0" smtClean="0"/>
              <a:t>, 2000 </a:t>
            </a:r>
            <a:r>
              <a:rPr lang="pl-PL" sz="2000" dirty="0" err="1" smtClean="0"/>
              <a:t>new</a:t>
            </a:r>
            <a:r>
              <a:rPr lang="pl-PL" sz="2000" dirty="0" smtClean="0"/>
              <a:t> </a:t>
            </a:r>
            <a:r>
              <a:rPr lang="pl-PL" sz="2000" dirty="0" err="1" smtClean="0"/>
              <a:t>companies</a:t>
            </a:r>
            <a:r>
              <a:rPr lang="pl-PL" sz="2000" dirty="0" smtClean="0"/>
              <a:t>, 10 mln </a:t>
            </a:r>
            <a:r>
              <a:rPr lang="pl-PL" sz="2000" dirty="0" err="1" smtClean="0"/>
              <a:t>euro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 „PCCNET” – 86 partners, 10 mln </a:t>
            </a:r>
            <a:r>
              <a:rPr lang="pl-PL" sz="2000" dirty="0" err="1" smtClean="0"/>
              <a:t>euro</a:t>
            </a:r>
            <a:r>
              <a:rPr lang="pl-PL" sz="2000" dirty="0" smtClean="0"/>
              <a:t>, development of </a:t>
            </a:r>
            <a:r>
              <a:rPr lang="pl-PL" sz="2000" dirty="0" err="1" smtClean="0"/>
              <a:t>chambers</a:t>
            </a:r>
            <a:r>
              <a:rPr lang="pl-PL" sz="2000" dirty="0" smtClean="0"/>
              <a:t> </a:t>
            </a:r>
            <a:r>
              <a:rPr lang="pl-PL" sz="2000" dirty="0" err="1" smtClean="0"/>
              <a:t>activities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Poland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„PCCNET – Innovations”, 10 mln </a:t>
            </a:r>
            <a:r>
              <a:rPr lang="pl-PL" sz="2000" dirty="0" err="1" smtClean="0"/>
              <a:t>euro</a:t>
            </a:r>
            <a:r>
              <a:rPr lang="pl-PL" sz="2000" dirty="0" smtClean="0"/>
              <a:t> </a:t>
            </a:r>
            <a:r>
              <a:rPr lang="pl-PL" sz="2000" dirty="0" err="1" smtClean="0"/>
              <a:t>over</a:t>
            </a:r>
            <a:r>
              <a:rPr lang="pl-PL" sz="2000" dirty="0" smtClean="0"/>
              <a:t> 400 </a:t>
            </a:r>
            <a:r>
              <a:rPr lang="pl-PL" sz="2000" dirty="0" err="1" smtClean="0"/>
              <a:t>new</a:t>
            </a:r>
            <a:r>
              <a:rPr lang="pl-PL" sz="2000" dirty="0" smtClean="0"/>
              <a:t> services </a:t>
            </a:r>
            <a:r>
              <a:rPr lang="pl-PL" sz="2000" dirty="0" err="1" smtClean="0"/>
              <a:t>supporting</a:t>
            </a:r>
            <a:r>
              <a:rPr lang="pl-PL" sz="2000" dirty="0" smtClean="0"/>
              <a:t> innovations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Polish</a:t>
            </a:r>
            <a:r>
              <a:rPr lang="pl-PL" sz="2000" dirty="0" smtClean="0"/>
              <a:t> </a:t>
            </a:r>
            <a:r>
              <a:rPr lang="pl-PL" sz="2000" dirty="0" err="1" smtClean="0"/>
              <a:t>companies</a:t>
            </a:r>
            <a:endParaRPr lang="pl-PL" sz="2000" dirty="0" smtClean="0"/>
          </a:p>
          <a:p>
            <a:pPr>
              <a:buNone/>
            </a:pP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DZIĘKUJĘ </a:t>
            </a:r>
            <a:br>
              <a:rPr lang="pl-PL" dirty="0" smtClean="0"/>
            </a:br>
            <a:r>
              <a:rPr lang="pl-PL" dirty="0" smtClean="0"/>
              <a:t> TAKK </a:t>
            </a:r>
            <a:br>
              <a:rPr lang="pl-PL" dirty="0" smtClean="0"/>
            </a:br>
            <a:r>
              <a:rPr lang="pl-PL" dirty="0" smtClean="0"/>
              <a:t>THANK YOU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988840"/>
            <a:ext cx="5184576" cy="1834098"/>
          </a:xfrm>
          <a:prstGeom prst="rect">
            <a:avLst/>
          </a:prstGeom>
        </p:spPr>
      </p:pic>
      <p:pic>
        <p:nvPicPr>
          <p:cNvPr id="5" name="Obraz 4" descr="angielskie_logo_poziome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581128"/>
            <a:ext cx="2252525" cy="576064"/>
          </a:xfrm>
          <a:prstGeom prst="rect">
            <a:avLst/>
          </a:prstGeom>
        </p:spPr>
      </p:pic>
      <p:pic>
        <p:nvPicPr>
          <p:cNvPr id="6" name="Picture 2" descr="http://www.theworldfolio.com/img_db/old/13680999911.jpg"/>
          <p:cNvPicPr>
            <a:picLocks noChangeAspect="1" noChangeArrowheads="1"/>
          </p:cNvPicPr>
          <p:nvPr/>
        </p:nvPicPr>
        <p:blipFill>
          <a:blip r:embed="rId4" cstate="print"/>
          <a:srcRect t="24249" b="27254"/>
          <a:stretch>
            <a:fillRect/>
          </a:stretch>
        </p:blipFill>
        <p:spPr bwMode="auto">
          <a:xfrm>
            <a:off x="5292080" y="4581128"/>
            <a:ext cx="1959915" cy="648072"/>
          </a:xfrm>
          <a:prstGeom prst="rect">
            <a:avLst/>
          </a:prstGeom>
          <a:noFill/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PCC </a:t>
            </a:r>
            <a:r>
              <a:rPr lang="pl-PL" dirty="0" err="1" smtClean="0"/>
              <a:t>Projects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     </a:t>
            </a:r>
          </a:p>
          <a:p>
            <a:pPr>
              <a:buNone/>
            </a:pPr>
            <a:r>
              <a:rPr lang="pl-PL" sz="2000" dirty="0" smtClean="0"/>
              <a:t>      „</a:t>
            </a:r>
            <a:r>
              <a:rPr lang="pl-PL" sz="2000" dirty="0" err="1" smtClean="0"/>
              <a:t>EUREMplus</a:t>
            </a:r>
            <a:r>
              <a:rPr lang="pl-PL" sz="2000" dirty="0" smtClean="0"/>
              <a:t>”, 10 </a:t>
            </a:r>
            <a:r>
              <a:rPr lang="pl-PL" sz="2000" dirty="0" err="1" smtClean="0"/>
              <a:t>european</a:t>
            </a:r>
            <a:r>
              <a:rPr lang="pl-PL" sz="2000" dirty="0" smtClean="0"/>
              <a:t> </a:t>
            </a:r>
            <a:r>
              <a:rPr lang="pl-PL" sz="2000" dirty="0" err="1" smtClean="0"/>
              <a:t>countries</a:t>
            </a:r>
            <a:r>
              <a:rPr lang="pl-PL" sz="2000" dirty="0" smtClean="0"/>
              <a:t>, </a:t>
            </a:r>
            <a:r>
              <a:rPr lang="pl-PL" sz="2000" dirty="0" err="1" smtClean="0"/>
              <a:t>educational</a:t>
            </a:r>
            <a:r>
              <a:rPr lang="pl-PL" sz="2000" dirty="0" smtClean="0"/>
              <a:t> program for energy engineering and </a:t>
            </a:r>
            <a:r>
              <a:rPr lang="pl-PL" sz="2000" dirty="0" err="1" smtClean="0"/>
              <a:t>optimizing</a:t>
            </a:r>
            <a:r>
              <a:rPr lang="pl-PL" sz="2000" dirty="0" smtClean="0"/>
              <a:t> </a:t>
            </a:r>
            <a:r>
              <a:rPr lang="pl-PL" sz="2000" dirty="0" err="1" smtClean="0"/>
              <a:t>its</a:t>
            </a:r>
            <a:r>
              <a:rPr lang="pl-PL" sz="2000" dirty="0" smtClean="0"/>
              <a:t> </a:t>
            </a:r>
            <a:r>
              <a:rPr lang="pl-PL" sz="2000" dirty="0" err="1" smtClean="0"/>
              <a:t>consumption</a:t>
            </a:r>
            <a:r>
              <a:rPr lang="pl-PL" sz="2000" dirty="0" smtClean="0"/>
              <a:t>, </a:t>
            </a:r>
            <a:r>
              <a:rPr lang="pl-PL" sz="2000" dirty="0" err="1" smtClean="0"/>
              <a:t>certificates</a:t>
            </a:r>
            <a:r>
              <a:rPr lang="pl-PL" sz="2000" dirty="0" smtClean="0"/>
              <a:t> </a:t>
            </a:r>
            <a:r>
              <a:rPr lang="pl-PL" sz="2000" dirty="0" err="1" smtClean="0"/>
              <a:t>European</a:t>
            </a:r>
            <a:r>
              <a:rPr lang="pl-PL" sz="2000" dirty="0" smtClean="0"/>
              <a:t> Energy Manager (</a:t>
            </a:r>
            <a:r>
              <a:rPr lang="pl-PL" sz="2000" dirty="0" err="1" smtClean="0"/>
              <a:t>Intelligent</a:t>
            </a:r>
            <a:r>
              <a:rPr lang="pl-PL" sz="2000" dirty="0" smtClean="0"/>
              <a:t> Energy Europe </a:t>
            </a:r>
            <a:r>
              <a:rPr lang="pl-PL" sz="2000" dirty="0" err="1" smtClean="0"/>
              <a:t>Programme</a:t>
            </a:r>
            <a:r>
              <a:rPr lang="pl-PL" sz="2000" dirty="0" smtClean="0"/>
              <a:t>)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„</a:t>
            </a:r>
            <a:r>
              <a:rPr lang="pl-PL" sz="2000" dirty="0" err="1" smtClean="0"/>
              <a:t>Promotion</a:t>
            </a:r>
            <a:r>
              <a:rPr lang="pl-PL" sz="2000" dirty="0" smtClean="0"/>
              <a:t> of best </a:t>
            </a:r>
            <a:r>
              <a:rPr lang="pl-PL" sz="2000" dirty="0" err="1" smtClean="0"/>
              <a:t>practices</a:t>
            </a:r>
            <a:r>
              <a:rPr lang="pl-PL" sz="2000" dirty="0" smtClean="0"/>
              <a:t> </a:t>
            </a:r>
            <a:r>
              <a:rPr lang="pl-PL" sz="2000" dirty="0" err="1" smtClean="0"/>
              <a:t>Polish</a:t>
            </a:r>
            <a:r>
              <a:rPr lang="pl-PL" sz="2000" dirty="0" smtClean="0"/>
              <a:t> </a:t>
            </a:r>
            <a:r>
              <a:rPr lang="pl-PL" sz="2000" dirty="0" err="1" smtClean="0"/>
              <a:t>Chamber</a:t>
            </a:r>
            <a:r>
              <a:rPr lang="pl-PL" sz="2000" dirty="0" smtClean="0"/>
              <a:t> of Commerce” (</a:t>
            </a:r>
            <a:r>
              <a:rPr lang="pl-PL" sz="2000" dirty="0" err="1" smtClean="0"/>
              <a:t>Norway</a:t>
            </a:r>
            <a:r>
              <a:rPr lang="pl-PL" sz="2000" dirty="0" smtClean="0"/>
              <a:t> </a:t>
            </a:r>
            <a:r>
              <a:rPr lang="pl-PL" sz="2000" dirty="0" err="1" smtClean="0"/>
              <a:t>grants</a:t>
            </a:r>
            <a:r>
              <a:rPr lang="pl-PL" sz="2000" dirty="0" smtClean="0"/>
              <a:t>), 100 </a:t>
            </a:r>
            <a:r>
              <a:rPr lang="pl-PL" sz="2000" dirty="0" err="1" smtClean="0"/>
              <a:t>practises</a:t>
            </a:r>
            <a:r>
              <a:rPr lang="pl-PL" sz="2000" dirty="0" smtClean="0"/>
              <a:t> </a:t>
            </a:r>
            <a:r>
              <a:rPr lang="pl-PL" sz="2000" dirty="0" err="1" smtClean="0"/>
              <a:t>identified</a:t>
            </a:r>
            <a:r>
              <a:rPr lang="pl-PL" sz="2000" dirty="0" smtClean="0"/>
              <a:t>, </a:t>
            </a:r>
            <a:r>
              <a:rPr lang="pl-PL" sz="2000" dirty="0" err="1" smtClean="0"/>
              <a:t>workshops</a:t>
            </a:r>
            <a:r>
              <a:rPr lang="pl-PL" sz="2000" dirty="0" smtClean="0"/>
              <a:t> for 417 </a:t>
            </a:r>
            <a:r>
              <a:rPr lang="pl-PL" sz="2000" dirty="0" err="1" smtClean="0"/>
              <a:t>participants</a:t>
            </a:r>
            <a:r>
              <a:rPr lang="pl-PL" sz="2000" dirty="0" smtClean="0"/>
              <a:t>, </a:t>
            </a:r>
            <a:r>
              <a:rPr lang="pl-PL" sz="2000" dirty="0" err="1" smtClean="0"/>
              <a:t>regional</a:t>
            </a:r>
            <a:r>
              <a:rPr lang="pl-PL" sz="2000" dirty="0" smtClean="0"/>
              <a:t> and </a:t>
            </a:r>
            <a:r>
              <a:rPr lang="pl-PL" sz="2000" dirty="0" err="1" smtClean="0"/>
              <a:t>local</a:t>
            </a:r>
            <a:r>
              <a:rPr lang="pl-PL" sz="2000" dirty="0" smtClean="0"/>
              <a:t> development by </a:t>
            </a:r>
            <a:r>
              <a:rPr lang="pl-PL" sz="2000" dirty="0" err="1" smtClean="0"/>
              <a:t>knowledge</a:t>
            </a:r>
            <a:r>
              <a:rPr lang="pl-PL" sz="2000" dirty="0" smtClean="0"/>
              <a:t> transfer</a:t>
            </a:r>
          </a:p>
          <a:p>
            <a:pPr>
              <a:buNone/>
            </a:pPr>
            <a:r>
              <a:rPr lang="pl-PL" sz="2000" dirty="0" smtClean="0"/>
              <a:t>     </a:t>
            </a:r>
          </a:p>
          <a:p>
            <a:pPr>
              <a:buNone/>
            </a:pPr>
            <a:r>
              <a:rPr lang="pl-PL" sz="2000" dirty="0" smtClean="0"/>
              <a:t>      „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agreement</a:t>
            </a:r>
            <a:r>
              <a:rPr lang="pl-PL" sz="2000" dirty="0" smtClean="0"/>
              <a:t> of </a:t>
            </a:r>
            <a:r>
              <a:rPr lang="pl-PL" sz="2000" dirty="0" err="1" smtClean="0"/>
              <a:t>enterpreneurs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terms</a:t>
            </a:r>
            <a:r>
              <a:rPr lang="pl-PL" sz="2000" dirty="0" smtClean="0"/>
              <a:t>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creation</a:t>
            </a:r>
            <a:r>
              <a:rPr lang="pl-PL" sz="2000" dirty="0" smtClean="0"/>
              <a:t> and </a:t>
            </a:r>
            <a:r>
              <a:rPr lang="pl-PL" sz="2000" dirty="0" err="1" smtClean="0"/>
              <a:t>maintenance</a:t>
            </a:r>
            <a:r>
              <a:rPr lang="pl-PL" sz="2000" dirty="0" smtClean="0"/>
              <a:t>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system for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collection</a:t>
            </a:r>
            <a:r>
              <a:rPr lang="pl-PL" sz="2000" dirty="0" smtClean="0"/>
              <a:t>, transport, </a:t>
            </a:r>
            <a:r>
              <a:rPr lang="pl-PL" sz="2000" dirty="0" err="1" smtClean="0"/>
              <a:t>recovery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err="1" smtClean="0"/>
              <a:t>or</a:t>
            </a:r>
            <a:r>
              <a:rPr lang="pl-PL" sz="2000" dirty="0" smtClean="0"/>
              <a:t> </a:t>
            </a:r>
            <a:r>
              <a:rPr lang="pl-PL" sz="2000" dirty="0" err="1" smtClean="0"/>
              <a:t>disposal</a:t>
            </a:r>
            <a:r>
              <a:rPr lang="pl-PL" sz="2000" dirty="0" smtClean="0"/>
              <a:t> of packaging waste”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2816"/>
            <a:ext cx="8604448" cy="4525963"/>
          </a:xfrm>
        </p:spPr>
        <p:txBody>
          <a:bodyPr>
            <a:normAutofit/>
          </a:bodyPr>
          <a:lstStyle/>
          <a:p>
            <a:pPr marL="450850" lvl="1" indent="6350">
              <a:lnSpc>
                <a:spcPct val="110000"/>
              </a:lnSpc>
              <a:buClr>
                <a:srgbClr val="C00000"/>
              </a:buClr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IDN is a spin-out from SINTEF foundation, the largest contract research institute in Scandinavia. Our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focus areas are business development, innovation,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energy/environmental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technology and commercialization of technology.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are a network oriented organization engaging researchers from SINTEF/NTNU and other experts from Norway and abroad in our projects. An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 component in all our projects is matchmaking with Norwegian companies. At the moment we have ongoing projects in Poland,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Latvia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Slovakia,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Hungary, Romania, Bulgaria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Ukraine. </a:t>
            </a: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None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Services: </a:t>
            </a: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400" cap="all" dirty="0" smtClean="0"/>
              <a:t>MARKET RESEARCH &amp; FEASIBILITY STUDIES</a:t>
            </a: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400" cap="all" dirty="0"/>
              <a:t>PROJECT DEVELOPMENT &amp; MANAGEMENT</a:t>
            </a: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400" cap="all" dirty="0"/>
              <a:t>BUSINESS PARTNERING &amp; TECHNOLOGY TRANSFER</a:t>
            </a: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1400" cap="all" dirty="0"/>
              <a:t>GREEN INDUSTRY </a:t>
            </a:r>
            <a:r>
              <a:rPr lang="en-GB" sz="1400" cap="all" dirty="0" smtClean="0"/>
              <a:t>INNOVATION IN RENEWABLE ENERY AND ENVIRONMENTAL TECHNOLOGY</a:t>
            </a:r>
            <a:endParaRPr lang="pl-PL" sz="1400" cap="all" dirty="0"/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1400" cap="all" dirty="0" smtClean="0"/>
              <a:t>JOB CREATION AND </a:t>
            </a:r>
            <a:r>
              <a:rPr lang="pl-PL" sz="1400" cap="all" dirty="0" smtClean="0"/>
              <a:t>LOCAL ECONOMIC DEVELOPMENT</a:t>
            </a:r>
            <a:endParaRPr lang="pl-PL" b="1" cap="all" dirty="0" smtClean="0"/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1655168" y="269776"/>
            <a:ext cx="7237312" cy="1143000"/>
          </a:xfrm>
        </p:spPr>
        <p:txBody>
          <a:bodyPr>
            <a:normAutofit fontScale="90000"/>
          </a:bodyPr>
          <a:lstStyle/>
          <a:p>
            <a:r>
              <a:rPr lang="pl-PL" sz="2800" cap="all" dirty="0" smtClean="0"/>
              <a:t>PROJECT PARTNER </a:t>
            </a:r>
            <a:br>
              <a:rPr lang="pl-PL" sz="2800" cap="all" dirty="0" smtClean="0"/>
            </a:b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DEVELOPMENT NORWAY AS</a:t>
            </a:r>
            <a:b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a i n  a c t i v i t y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2816"/>
            <a:ext cx="8604448" cy="4525963"/>
          </a:xfrm>
        </p:spPr>
        <p:txBody>
          <a:bodyPr>
            <a:normAutofit/>
          </a:bodyPr>
          <a:lstStyle/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 projects in National Program for SME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Development in Networks (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Idesøk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(1990-2015) </a:t>
            </a: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SME Technology Transfer Programs (1985-2015) (more then 170 companies supported)</a:t>
            </a: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IRC/EEN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1986-2011)</a:t>
            </a: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 EEA/Norway Grant Projects in Green Industry Innovation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38200" lvl="1" indent="-38100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1655168" y="269776"/>
            <a:ext cx="7237312" cy="1143000"/>
          </a:xfrm>
        </p:spPr>
        <p:txBody>
          <a:bodyPr>
            <a:normAutofit/>
          </a:bodyPr>
          <a:lstStyle/>
          <a:p>
            <a:r>
              <a:rPr lang="pl-PL" sz="2800" cap="all" dirty="0" smtClean="0"/>
              <a:t>PROJECT PARTNER </a:t>
            </a:r>
            <a:br>
              <a:rPr lang="pl-PL" sz="2800" cap="all" dirty="0" smtClean="0"/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 experiences from NORWAY and CEE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97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1655168" y="269776"/>
            <a:ext cx="7237312" cy="1143000"/>
          </a:xfrm>
        </p:spPr>
        <p:txBody>
          <a:bodyPr>
            <a:normAutofit/>
          </a:bodyPr>
          <a:lstStyle/>
          <a:p>
            <a:r>
              <a:rPr lang="pl-PL" sz="2800" cap="all" dirty="0" smtClean="0"/>
              <a:t>PROJECT PARTNER </a:t>
            </a:r>
            <a:br>
              <a:rPr lang="pl-PL" sz="2800" cap="all" dirty="0" smtClean="0"/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 experiences from NORWAY and CEE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08" y="63645"/>
            <a:ext cx="9013123" cy="61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2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N S P I R A T I O N S</a:t>
            </a:r>
            <a:endParaRPr lang="pl-PL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79512" y="4725144"/>
          <a:ext cx="878497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395536" y="1556792"/>
          <a:ext cx="828092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Symbol zastępczy numeru slajd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8</a:t>
            </a:fld>
            <a:endParaRPr lang="pl-PL"/>
          </a:p>
        </p:txBody>
      </p:sp>
      <p:graphicFrame>
        <p:nvGraphicFramePr>
          <p:cNvPr id="21" name="Diagram 20"/>
          <p:cNvGraphicFramePr/>
          <p:nvPr/>
        </p:nvGraphicFramePr>
        <p:xfrm>
          <a:off x="251520" y="5517232"/>
          <a:ext cx="878497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goodthinkinc.com/wp-content/uploads/2013/08/challenge.upw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906" y="3140968"/>
            <a:ext cx="3126318" cy="296756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 H A L </a:t>
            </a:r>
            <a:r>
              <a:rPr lang="pl-PL" dirty="0" err="1" smtClean="0"/>
              <a:t>L</a:t>
            </a:r>
            <a:r>
              <a:rPr lang="pl-PL" dirty="0" smtClean="0"/>
              <a:t> E N G E S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489251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err="1" smtClean="0"/>
              <a:t>Improvement</a:t>
            </a:r>
            <a:r>
              <a:rPr lang="pl-PL" sz="2000" dirty="0" smtClean="0"/>
              <a:t> of  </a:t>
            </a:r>
            <a:r>
              <a:rPr lang="pl-PL" sz="2000" dirty="0" err="1" smtClean="0"/>
              <a:t>the</a:t>
            </a:r>
            <a:r>
              <a:rPr lang="pl-PL" sz="2000" dirty="0" smtClean="0"/>
              <a:t> energy </a:t>
            </a:r>
            <a:r>
              <a:rPr lang="pl-PL" sz="2000" dirty="0" err="1" smtClean="0"/>
              <a:t>efficiency</a:t>
            </a:r>
            <a:r>
              <a:rPr lang="pl-PL" sz="2000" dirty="0" smtClean="0"/>
              <a:t> of SME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Effective</a:t>
            </a:r>
            <a:r>
              <a:rPr lang="pl-PL" sz="2000" dirty="0" smtClean="0"/>
              <a:t> management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resources – waste and </a:t>
            </a:r>
            <a:r>
              <a:rPr lang="pl-PL" sz="2000" dirty="0" err="1" smtClean="0"/>
              <a:t>emissions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use</a:t>
            </a:r>
            <a:r>
              <a:rPr lang="pl-PL" sz="2000" dirty="0" smtClean="0"/>
              <a:t> of </a:t>
            </a:r>
            <a:r>
              <a:rPr lang="pl-PL" sz="2000" dirty="0" err="1" smtClean="0"/>
              <a:t>renewable</a:t>
            </a:r>
            <a:r>
              <a:rPr lang="pl-PL" sz="2000" dirty="0" smtClean="0"/>
              <a:t> energy</a:t>
            </a:r>
          </a:p>
          <a:p>
            <a:pPr marL="457200" lvl="0" indent="-457200">
              <a:buNone/>
            </a:pPr>
            <a:endParaRPr lang="pl-PL" sz="2000" dirty="0" smtClean="0"/>
          </a:p>
          <a:p>
            <a:pPr marL="457200" indent="-457200" algn="ctr">
              <a:buFont typeface="+mj-lt"/>
              <a:buAutoNum type="arabicPeriod"/>
            </a:pPr>
            <a:endParaRPr lang="pl-PL" sz="200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ABBE-66AC-4BD0-96E9-D4BF2247A3C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GFp919uZkepnr.n5TxR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1954</Words>
  <Application>Microsoft Office PowerPoint</Application>
  <PresentationFormat>Pokaz na ekranie (4:3)</PresentationFormat>
  <Paragraphs>344</Paragraphs>
  <Slides>30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POLISH NORWEGIAN COOPERATION FOR ENVIRONMENTAL FRIENDLY AND INNOVATIVE SOLUTIONS  IN SMES - POLNORECO   CRACOW, 31 MARCH 2016   </vt:lpstr>
      <vt:lpstr>PROJECT PARTNER POLISH CHAMBER OF COMMERCE m a i n  a c t i v i t y</vt:lpstr>
      <vt:lpstr>PCC Projects</vt:lpstr>
      <vt:lpstr>PCC Projects</vt:lpstr>
      <vt:lpstr>PROJECT PARTNER  INTERNATIONAL DEVELOPMENT NORWAY AS m a i n  a c t i v i t y</vt:lpstr>
      <vt:lpstr>PROJECT PARTNER  Relevant experiences from NORWAY and CEE</vt:lpstr>
      <vt:lpstr>PROJECT PARTNER  Relevant experiences from NORWAY and CEE</vt:lpstr>
      <vt:lpstr>I N S P I R A T I O N S</vt:lpstr>
      <vt:lpstr>C H A L L E N G E S</vt:lpstr>
      <vt:lpstr>W E A K N E S S E S</vt:lpstr>
      <vt:lpstr>A C T I V I T I E S</vt:lpstr>
      <vt:lpstr>APPROACH</vt:lpstr>
      <vt:lpstr>HOLISTIC APPROACH</vt:lpstr>
      <vt:lpstr>INNOVATIVE, TAILOR MADE  COMPANY PROJECTS</vt:lpstr>
      <vt:lpstr>COMPANY PROJECTS –  OVERALL PHILOSPHY </vt:lpstr>
      <vt:lpstr>COMPANY PROJECT</vt:lpstr>
      <vt:lpstr>THE GOAL OF THE COMPANY PROJECTS 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EXAMPLES OF S O L U T I O N S</vt:lpstr>
      <vt:lpstr>B I L A T E R A L   C O O P E R A T I O N</vt:lpstr>
      <vt:lpstr>P R O J E C T  A I M S </vt:lpstr>
      <vt:lpstr>P R O J E C T   A C T I V I T I E S</vt:lpstr>
      <vt:lpstr>P R O J E C T   R E S U L T S</vt:lpstr>
      <vt:lpstr>DZIĘKUJĘ   TAKK  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Norwegian cooperation for environmental friendly and innovative solutions in SMEs – POLNORECO”</dc:title>
  <dc:creator>mszulc</dc:creator>
  <cp:lastModifiedBy>jprzeslakowski</cp:lastModifiedBy>
  <cp:revision>164</cp:revision>
  <dcterms:created xsi:type="dcterms:W3CDTF">2015-12-07T09:13:23Z</dcterms:created>
  <dcterms:modified xsi:type="dcterms:W3CDTF">2016-03-30T09:41:21Z</dcterms:modified>
</cp:coreProperties>
</file>