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94" r:id="rId4"/>
    <p:sldId id="295" r:id="rId5"/>
    <p:sldId id="296" r:id="rId6"/>
    <p:sldId id="293" r:id="rId7"/>
    <p:sldId id="297" r:id="rId8"/>
    <p:sldId id="291" r:id="rId9"/>
  </p:sldIdLst>
  <p:sldSz cx="9144000" cy="5143500" type="screen16x9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05" autoAdjust="0"/>
  </p:normalViewPr>
  <p:slideViewPr>
    <p:cSldViewPr snapToGrid="0" snapToObjects="1">
      <p:cViewPr>
        <p:scale>
          <a:sx n="90" d="100"/>
          <a:sy n="90" d="100"/>
        </p:scale>
        <p:origin x="-368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HD:Users:mcwil:PGB:Strategia:Memo%20i%20teaser:Dane%20rynkowe:Dane%20OZE%20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3369502067461"/>
          <c:y val="0.0479178508008453"/>
          <c:w val="0.92034672958521"/>
          <c:h val="0.84020582576498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'Ilość Energii z OZE'!$D$33:$N$33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'Ilość Energii z OZE'!$D$37:$N$37</c:f>
              <c:numCache>
                <c:formatCode>0</c:formatCode>
                <c:ptCount val="11"/>
                <c:pt idx="0">
                  <c:v>83.28</c:v>
                </c:pt>
                <c:pt idx="1">
                  <c:v>152.56</c:v>
                </c:pt>
                <c:pt idx="2">
                  <c:v>287.909</c:v>
                </c:pt>
                <c:pt idx="3">
                  <c:v>451.09</c:v>
                </c:pt>
                <c:pt idx="4">
                  <c:v>724.6569999999999</c:v>
                </c:pt>
                <c:pt idx="5">
                  <c:v>1180.272</c:v>
                </c:pt>
                <c:pt idx="6">
                  <c:v>1616.361</c:v>
                </c:pt>
                <c:pt idx="7">
                  <c:v>2496.748</c:v>
                </c:pt>
                <c:pt idx="8">
                  <c:v>3389.541</c:v>
                </c:pt>
                <c:pt idx="9">
                  <c:v>3833.832</c:v>
                </c:pt>
                <c:pt idx="10">
                  <c:v>4117.0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2080568"/>
        <c:axId val="1835473448"/>
      </c:barChart>
      <c:catAx>
        <c:axId val="-2032080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835473448"/>
        <c:crosses val="autoZero"/>
        <c:auto val="1"/>
        <c:lblAlgn val="ctr"/>
        <c:lblOffset val="100"/>
        <c:noMultiLvlLbl val="0"/>
      </c:catAx>
      <c:valAx>
        <c:axId val="18354734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-2032080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264BA-3B30-C34A-85C5-DCAE36A005AE}" type="datetimeFigureOut">
              <a:rPr lang="pl-PL" smtClean="0"/>
              <a:t>25.11.2015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B3042-A439-684A-8EB6-6676AC95F5A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0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CB38-2F99-6446-8FB5-02AD250E02F6}" type="datetimeFigureOut">
              <a:rPr lang="pl-PL" smtClean="0"/>
              <a:t>25.11.2015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40A-8651-0A45-9E03-7B2592D02C7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47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CB38-2F99-6446-8FB5-02AD250E02F6}" type="datetimeFigureOut">
              <a:rPr lang="pl-PL" smtClean="0"/>
              <a:t>25.11.2015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40A-8651-0A45-9E03-7B2592D02C7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53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7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7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CB38-2F99-6446-8FB5-02AD250E02F6}" type="datetimeFigureOut">
              <a:rPr lang="pl-PL" smtClean="0"/>
              <a:t>25.11.2015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40A-8651-0A45-9E03-7B2592D02C7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27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CB38-2F99-6446-8FB5-02AD250E02F6}" type="datetimeFigureOut">
              <a:rPr lang="pl-PL" smtClean="0"/>
              <a:t>25.11.2015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40A-8651-0A45-9E03-7B2592D02C7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15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CB38-2F99-6446-8FB5-02AD250E02F6}" type="datetimeFigureOut">
              <a:rPr lang="pl-PL" smtClean="0"/>
              <a:t>25.11.2015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40A-8651-0A45-9E03-7B2592D02C7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71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9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9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CB38-2F99-6446-8FB5-02AD250E02F6}" type="datetimeFigureOut">
              <a:rPr lang="pl-PL" smtClean="0"/>
              <a:t>25.11.2015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40A-8651-0A45-9E03-7B2592D02C7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89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CB38-2F99-6446-8FB5-02AD250E02F6}" type="datetimeFigureOut">
              <a:rPr lang="pl-PL" smtClean="0"/>
              <a:t>25.11.2015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40A-8651-0A45-9E03-7B2592D02C7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43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CB38-2F99-6446-8FB5-02AD250E02F6}" type="datetimeFigureOut">
              <a:rPr lang="pl-PL" smtClean="0"/>
              <a:t>25.11.2015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40A-8651-0A45-9E03-7B2592D02C7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08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CB38-2F99-6446-8FB5-02AD250E02F6}" type="datetimeFigureOut">
              <a:rPr lang="pl-PL" smtClean="0"/>
              <a:t>25.11.2015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40A-8651-0A45-9E03-7B2592D02C7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94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13" y="20479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13" y="107633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CB38-2F99-6446-8FB5-02AD250E02F6}" type="datetimeFigureOut">
              <a:rPr lang="pl-PL" smtClean="0"/>
              <a:t>25.11.2015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40A-8651-0A45-9E03-7B2592D02C7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42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CB38-2F99-6446-8FB5-02AD250E02F6}" type="datetimeFigureOut">
              <a:rPr lang="pl-PL" smtClean="0"/>
              <a:t>25.11.2015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40A-8651-0A45-9E03-7B2592D02C7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52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9CB38-2F99-6446-8FB5-02AD250E02F6}" type="datetimeFigureOut">
              <a:rPr lang="pl-PL" smtClean="0"/>
              <a:t>25.11.2015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C40A-8651-0A45-9E03-7B2592D02C7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3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" y="2394372"/>
            <a:ext cx="6081889" cy="103836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Potencjał rozwoju energetyki wiatrowej</a:t>
            </a:r>
            <a:b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800" dirty="0" err="1" smtClean="0">
                <a:solidFill>
                  <a:schemeClr val="accent6">
                    <a:lumMod val="75000"/>
                  </a:schemeClr>
                </a:solidFill>
              </a:rPr>
              <a:t>Potential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 of wind </a:t>
            </a:r>
            <a:r>
              <a:rPr lang="pl-PL" sz="2800" dirty="0" err="1" smtClean="0">
                <a:solidFill>
                  <a:schemeClr val="accent6">
                    <a:lumMod val="75000"/>
                  </a:schemeClr>
                </a:solidFill>
              </a:rPr>
              <a:t>energy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 development</a:t>
            </a:r>
            <a:b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- na przykładzie Polski / the </a:t>
            </a:r>
            <a:r>
              <a:rPr lang="pl-PL" sz="2000" dirty="0" err="1" smtClean="0">
                <a:solidFill>
                  <a:schemeClr val="accent6">
                    <a:lumMod val="75000"/>
                  </a:schemeClr>
                </a:solidFill>
              </a:rPr>
              <a:t>case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 of Poland</a:t>
            </a: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4172" y="3862138"/>
            <a:ext cx="7081179" cy="875600"/>
          </a:xfrm>
        </p:spPr>
        <p:txBody>
          <a:bodyPr>
            <a:normAutofit fontScale="47500" lnSpcReduction="20000"/>
          </a:bodyPr>
          <a:lstStyle/>
          <a:p>
            <a:r>
              <a:rPr lang="pl-PL" b="1" dirty="0" smtClean="0"/>
              <a:t>Michał Ćwil</a:t>
            </a:r>
          </a:p>
          <a:p>
            <a:r>
              <a:rPr lang="pl-PL" dirty="0" smtClean="0"/>
              <a:t>Wiceprezes Zarządu, Polska Izba Gospodarcza Energetyki Odnawialnej i Rozproszonej</a:t>
            </a:r>
          </a:p>
          <a:p>
            <a:r>
              <a:rPr lang="pl-PL" dirty="0" smtClean="0"/>
              <a:t>Dyrektor ds. Rozwoju, PGB Dystrybucja Sp. z o.o.</a:t>
            </a:r>
            <a:endParaRPr lang="pl-PL" dirty="0"/>
          </a:p>
        </p:txBody>
      </p:sp>
      <p:pic>
        <p:nvPicPr>
          <p:cNvPr id="28" name="Obraz 27" descr="bez_gradientow_rgb_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75" y="4639646"/>
            <a:ext cx="1966284" cy="413525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7" y="4604778"/>
            <a:ext cx="1045344" cy="43556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40" y="68662"/>
            <a:ext cx="4229100" cy="762000"/>
          </a:xfrm>
          <a:prstGeom prst="rect">
            <a:avLst/>
          </a:prstGeom>
        </p:spPr>
      </p:pic>
      <p:pic>
        <p:nvPicPr>
          <p:cNvPr id="1025" name="Picture 1" descr="Logotyp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41" y="68668"/>
            <a:ext cx="1732733" cy="86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Dowolny kształt 30"/>
          <p:cNvSpPr/>
          <p:nvPr/>
        </p:nvSpPr>
        <p:spPr>
          <a:xfrm>
            <a:off x="5109837" y="512229"/>
            <a:ext cx="1910108" cy="3160392"/>
          </a:xfrm>
          <a:custGeom>
            <a:avLst/>
            <a:gdLst>
              <a:gd name="connsiteX0" fmla="*/ 1424838 w 2622527"/>
              <a:gd name="connsiteY0" fmla="*/ 5471946 h 5523568"/>
              <a:gd name="connsiteX1" fmla="*/ 1424838 w 2622527"/>
              <a:gd name="connsiteY1" fmla="*/ 5471946 h 5523568"/>
              <a:gd name="connsiteX2" fmla="*/ 1559061 w 2622527"/>
              <a:gd name="connsiteY2" fmla="*/ 5523568 h 5523568"/>
              <a:gd name="connsiteX3" fmla="*/ 1651986 w 2622527"/>
              <a:gd name="connsiteY3" fmla="*/ 5492595 h 5523568"/>
              <a:gd name="connsiteX4" fmla="*/ 1693285 w 2622527"/>
              <a:gd name="connsiteY4" fmla="*/ 5471946 h 5523568"/>
              <a:gd name="connsiteX5" fmla="*/ 1621011 w 2622527"/>
              <a:gd name="connsiteY5" fmla="*/ 1641584 h 5523568"/>
              <a:gd name="connsiteX6" fmla="*/ 1724260 w 2622527"/>
              <a:gd name="connsiteY6" fmla="*/ 1734504 h 5523568"/>
              <a:gd name="connsiteX7" fmla="*/ 1734585 w 2622527"/>
              <a:gd name="connsiteY7" fmla="*/ 1868721 h 5523568"/>
              <a:gd name="connsiteX8" fmla="*/ 2622527 w 2622527"/>
              <a:gd name="connsiteY8" fmla="*/ 2756622 h 5523568"/>
              <a:gd name="connsiteX9" fmla="*/ 2622527 w 2622527"/>
              <a:gd name="connsiteY9" fmla="*/ 2756622 h 5523568"/>
              <a:gd name="connsiteX10" fmla="*/ 2622527 w 2622527"/>
              <a:gd name="connsiteY10" fmla="*/ 2756622 h 5523568"/>
              <a:gd name="connsiteX11" fmla="*/ 2622527 w 2622527"/>
              <a:gd name="connsiteY11" fmla="*/ 2756622 h 5523568"/>
              <a:gd name="connsiteX12" fmla="*/ 2591553 w 2622527"/>
              <a:gd name="connsiteY12" fmla="*/ 2643053 h 5523568"/>
              <a:gd name="connsiteX13" fmla="*/ 1775885 w 2622527"/>
              <a:gd name="connsiteY13" fmla="*/ 1651908 h 5523568"/>
              <a:gd name="connsiteX14" fmla="*/ 1662311 w 2622527"/>
              <a:gd name="connsiteY14" fmla="*/ 1569313 h 5523568"/>
              <a:gd name="connsiteX15" fmla="*/ 1672636 w 2622527"/>
              <a:gd name="connsiteY15" fmla="*/ 1476393 h 5523568"/>
              <a:gd name="connsiteX16" fmla="*/ 1672636 w 2622527"/>
              <a:gd name="connsiteY16" fmla="*/ 1476393 h 5523568"/>
              <a:gd name="connsiteX17" fmla="*/ 1672636 w 2622527"/>
              <a:gd name="connsiteY17" fmla="*/ 1476393 h 5523568"/>
              <a:gd name="connsiteX18" fmla="*/ 1724260 w 2622527"/>
              <a:gd name="connsiteY18" fmla="*/ 1259580 h 5523568"/>
              <a:gd name="connsiteX19" fmla="*/ 1827509 w 2622527"/>
              <a:gd name="connsiteY19" fmla="*/ 1207958 h 5523568"/>
              <a:gd name="connsiteX20" fmla="*/ 2168231 w 2622527"/>
              <a:gd name="connsiteY20" fmla="*/ 0 h 5523568"/>
              <a:gd name="connsiteX21" fmla="*/ 2168231 w 2622527"/>
              <a:gd name="connsiteY21" fmla="*/ 0 h 5523568"/>
              <a:gd name="connsiteX22" fmla="*/ 1600361 w 2622527"/>
              <a:gd name="connsiteY22" fmla="*/ 1259580 h 5523568"/>
              <a:gd name="connsiteX23" fmla="*/ 1569386 w 2622527"/>
              <a:gd name="connsiteY23" fmla="*/ 1414446 h 5523568"/>
              <a:gd name="connsiteX24" fmla="*/ 1486787 w 2622527"/>
              <a:gd name="connsiteY24" fmla="*/ 1476393 h 5523568"/>
              <a:gd name="connsiteX25" fmla="*/ 1486787 w 2622527"/>
              <a:gd name="connsiteY25" fmla="*/ 1528015 h 5523568"/>
              <a:gd name="connsiteX26" fmla="*/ 1352563 w 2622527"/>
              <a:gd name="connsiteY26" fmla="*/ 1548664 h 5523568"/>
              <a:gd name="connsiteX27" fmla="*/ 1228664 w 2622527"/>
              <a:gd name="connsiteY27" fmla="*/ 1486717 h 5523568"/>
              <a:gd name="connsiteX28" fmla="*/ 0 w 2622527"/>
              <a:gd name="connsiteY28" fmla="*/ 1775801 h 5523568"/>
              <a:gd name="connsiteX29" fmla="*/ 0 w 2622527"/>
              <a:gd name="connsiteY29" fmla="*/ 1775801 h 5523568"/>
              <a:gd name="connsiteX30" fmla="*/ 72274 w 2622527"/>
              <a:gd name="connsiteY30" fmla="*/ 1837748 h 5523568"/>
              <a:gd name="connsiteX31" fmla="*/ 1362888 w 2622527"/>
              <a:gd name="connsiteY31" fmla="*/ 1662233 h 5523568"/>
              <a:gd name="connsiteX32" fmla="*/ 1507437 w 2622527"/>
              <a:gd name="connsiteY32" fmla="*/ 1589962 h 5523568"/>
              <a:gd name="connsiteX33" fmla="*/ 1507437 w 2622527"/>
              <a:gd name="connsiteY33" fmla="*/ 1589962 h 5523568"/>
              <a:gd name="connsiteX34" fmla="*/ 1507437 w 2622527"/>
              <a:gd name="connsiteY34" fmla="*/ 1589962 h 5523568"/>
              <a:gd name="connsiteX35" fmla="*/ 1507437 w 2622527"/>
              <a:gd name="connsiteY35" fmla="*/ 1589962 h 5523568"/>
              <a:gd name="connsiteX36" fmla="*/ 1507437 w 2622527"/>
              <a:gd name="connsiteY36" fmla="*/ 1589962 h 5523568"/>
              <a:gd name="connsiteX37" fmla="*/ 1507437 w 2622527"/>
              <a:gd name="connsiteY37" fmla="*/ 1589962 h 5523568"/>
              <a:gd name="connsiteX38" fmla="*/ 1528087 w 2622527"/>
              <a:gd name="connsiteY38" fmla="*/ 2085534 h 5523568"/>
              <a:gd name="connsiteX39" fmla="*/ 1424838 w 2622527"/>
              <a:gd name="connsiteY39" fmla="*/ 5471946 h 5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22527" h="5523568">
                <a:moveTo>
                  <a:pt x="1424838" y="5471946"/>
                </a:moveTo>
                <a:lnTo>
                  <a:pt x="1424838" y="5471946"/>
                </a:lnTo>
                <a:lnTo>
                  <a:pt x="1559061" y="5523568"/>
                </a:lnTo>
                <a:lnTo>
                  <a:pt x="1651986" y="5492595"/>
                </a:lnTo>
                <a:lnTo>
                  <a:pt x="1693285" y="5471946"/>
                </a:lnTo>
                <a:lnTo>
                  <a:pt x="1621011" y="1641584"/>
                </a:lnTo>
                <a:lnTo>
                  <a:pt x="1724260" y="1734504"/>
                </a:lnTo>
                <a:lnTo>
                  <a:pt x="1734585" y="1868721"/>
                </a:lnTo>
                <a:lnTo>
                  <a:pt x="2622527" y="2756622"/>
                </a:lnTo>
                <a:lnTo>
                  <a:pt x="2622527" y="2756622"/>
                </a:lnTo>
                <a:lnTo>
                  <a:pt x="2622527" y="2756622"/>
                </a:lnTo>
                <a:lnTo>
                  <a:pt x="2622527" y="2756622"/>
                </a:lnTo>
                <a:lnTo>
                  <a:pt x="2591553" y="2643053"/>
                </a:lnTo>
                <a:lnTo>
                  <a:pt x="1775885" y="1651908"/>
                </a:lnTo>
                <a:lnTo>
                  <a:pt x="1662311" y="1569313"/>
                </a:lnTo>
                <a:lnTo>
                  <a:pt x="1672636" y="1476393"/>
                </a:lnTo>
                <a:lnTo>
                  <a:pt x="1672636" y="1476393"/>
                </a:lnTo>
                <a:lnTo>
                  <a:pt x="1672636" y="1476393"/>
                </a:lnTo>
                <a:lnTo>
                  <a:pt x="1724260" y="1259580"/>
                </a:lnTo>
                <a:lnTo>
                  <a:pt x="1827509" y="1207958"/>
                </a:lnTo>
                <a:lnTo>
                  <a:pt x="2168231" y="0"/>
                </a:lnTo>
                <a:lnTo>
                  <a:pt x="2168231" y="0"/>
                </a:lnTo>
                <a:lnTo>
                  <a:pt x="1600361" y="1259580"/>
                </a:lnTo>
                <a:lnTo>
                  <a:pt x="1569386" y="1414446"/>
                </a:lnTo>
                <a:lnTo>
                  <a:pt x="1486787" y="1476393"/>
                </a:lnTo>
                <a:lnTo>
                  <a:pt x="1486787" y="1528015"/>
                </a:lnTo>
                <a:lnTo>
                  <a:pt x="1352563" y="1548664"/>
                </a:lnTo>
                <a:lnTo>
                  <a:pt x="1228664" y="1486717"/>
                </a:lnTo>
                <a:lnTo>
                  <a:pt x="0" y="1775801"/>
                </a:lnTo>
                <a:lnTo>
                  <a:pt x="0" y="1775801"/>
                </a:lnTo>
                <a:lnTo>
                  <a:pt x="72274" y="1837748"/>
                </a:lnTo>
                <a:lnTo>
                  <a:pt x="1362888" y="1662233"/>
                </a:lnTo>
                <a:lnTo>
                  <a:pt x="1507437" y="1589962"/>
                </a:lnTo>
                <a:lnTo>
                  <a:pt x="1507437" y="1589962"/>
                </a:lnTo>
                <a:lnTo>
                  <a:pt x="1507437" y="1589962"/>
                </a:lnTo>
                <a:lnTo>
                  <a:pt x="1507437" y="1589962"/>
                </a:lnTo>
                <a:lnTo>
                  <a:pt x="1507437" y="1589962"/>
                </a:lnTo>
                <a:lnTo>
                  <a:pt x="1507437" y="1589962"/>
                </a:lnTo>
                <a:lnTo>
                  <a:pt x="1528087" y="2085534"/>
                </a:lnTo>
                <a:lnTo>
                  <a:pt x="1424838" y="54719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50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>
                <a:solidFill>
                  <a:srgbClr val="008000"/>
                </a:solidFill>
              </a:rPr>
              <a:t>Moc zainstalowana w energetyce wiatrowej, MW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700" dirty="0" err="1" smtClean="0">
                <a:solidFill>
                  <a:schemeClr val="bg1">
                    <a:lumMod val="65000"/>
                  </a:schemeClr>
                </a:solidFill>
              </a:rPr>
              <a:t>Installed</a:t>
            </a:r>
            <a:r>
              <a:rPr lang="pl-PL" sz="27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2700" dirty="0" err="1" smtClean="0">
                <a:solidFill>
                  <a:schemeClr val="bg1">
                    <a:lumMod val="65000"/>
                  </a:schemeClr>
                </a:solidFill>
              </a:rPr>
              <a:t>capacity</a:t>
            </a:r>
            <a:r>
              <a:rPr lang="pl-PL" sz="2700" dirty="0" smtClean="0">
                <a:solidFill>
                  <a:schemeClr val="bg1">
                    <a:lumMod val="65000"/>
                  </a:schemeClr>
                </a:solidFill>
              </a:rPr>
              <a:t> of wind in Poland, MW</a:t>
            </a:r>
            <a:endParaRPr lang="pl-PL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174838"/>
              </p:ext>
            </p:extLst>
          </p:nvPr>
        </p:nvGraphicFramePr>
        <p:xfrm>
          <a:off x="220840" y="1200150"/>
          <a:ext cx="8697383" cy="371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12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err="1" smtClean="0">
                <a:solidFill>
                  <a:srgbClr val="008000"/>
                </a:solidFill>
              </a:rPr>
              <a:t>Potential</a:t>
            </a:r>
            <a:r>
              <a:rPr lang="pl-PL" sz="2700" dirty="0" smtClean="0">
                <a:solidFill>
                  <a:srgbClr val="008000"/>
                </a:solidFill>
              </a:rPr>
              <a:t> of wind </a:t>
            </a:r>
            <a:r>
              <a:rPr lang="pl-PL" sz="2700" dirty="0" err="1" smtClean="0">
                <a:solidFill>
                  <a:srgbClr val="008000"/>
                </a:solidFill>
              </a:rPr>
              <a:t>develomepment</a:t>
            </a:r>
            <a:r>
              <a:rPr lang="pl-PL" sz="2700" dirty="0" smtClean="0">
                <a:solidFill>
                  <a:srgbClr val="008000"/>
                </a:solidFill>
              </a:rPr>
              <a:t/>
            </a:r>
            <a:br>
              <a:rPr lang="pl-PL" sz="2700" dirty="0" smtClean="0">
                <a:solidFill>
                  <a:srgbClr val="008000"/>
                </a:solidFill>
              </a:rPr>
            </a:br>
            <a:r>
              <a:rPr lang="pl-PL" sz="2700" dirty="0" err="1" smtClean="0">
                <a:solidFill>
                  <a:schemeClr val="bg1">
                    <a:lumMod val="65000"/>
                  </a:schemeClr>
                </a:solidFill>
              </a:rPr>
              <a:t>Potnetial</a:t>
            </a:r>
            <a:r>
              <a:rPr lang="pl-PL" sz="2700" dirty="0" smtClean="0">
                <a:solidFill>
                  <a:schemeClr val="bg1">
                    <a:lumMod val="65000"/>
                  </a:schemeClr>
                </a:solidFill>
              </a:rPr>
              <a:t> of wind development</a:t>
            </a:r>
            <a:endParaRPr lang="pl-PL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389"/>
            <a:ext cx="4189825" cy="395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6" descr="Offsho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32468" r="2864" b="7442"/>
          <a:stretch>
            <a:fillRect/>
          </a:stretch>
        </p:blipFill>
        <p:spPr bwMode="auto">
          <a:xfrm>
            <a:off x="4303889" y="1365952"/>
            <a:ext cx="4713111" cy="2233461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303889" y="35994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Potencjał</a:t>
            </a:r>
            <a:r>
              <a:rPr lang="en-US" b="1" dirty="0"/>
              <a:t> </a:t>
            </a:r>
            <a:r>
              <a:rPr lang="en-US" b="1" dirty="0" err="1" smtClean="0"/>
              <a:t>rynkowy</a:t>
            </a:r>
            <a:r>
              <a:rPr lang="en-US" b="1" dirty="0" smtClean="0"/>
              <a:t> / market potential</a:t>
            </a:r>
            <a:endParaRPr lang="en-US" b="1" i="1" dirty="0"/>
          </a:p>
          <a:p>
            <a:pPr algn="ctr"/>
            <a:r>
              <a:rPr lang="en-US" b="1" dirty="0"/>
              <a:t>113 173 TJ </a:t>
            </a:r>
            <a:r>
              <a:rPr lang="en-US" dirty="0"/>
              <a:t>(</a:t>
            </a:r>
            <a:r>
              <a:rPr lang="en-US" dirty="0" err="1" smtClean="0">
                <a:solidFill>
                  <a:srgbClr val="008000"/>
                </a:solidFill>
              </a:rPr>
              <a:t>lądowa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/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onshore</a:t>
            </a:r>
            <a:r>
              <a:rPr lang="en-US" dirty="0" smtClean="0"/>
              <a:t>)</a:t>
            </a:r>
            <a:endParaRPr lang="en-US" dirty="0"/>
          </a:p>
          <a:p>
            <a:pPr algn="ctr"/>
            <a:r>
              <a:rPr lang="en-US" b="1" dirty="0"/>
              <a:t>6 740 TJ</a:t>
            </a:r>
            <a:r>
              <a:rPr lang="en-US" dirty="0"/>
              <a:t> (</a:t>
            </a:r>
            <a:r>
              <a:rPr lang="en-US" dirty="0" err="1" smtClean="0">
                <a:solidFill>
                  <a:srgbClr val="008000"/>
                </a:solidFill>
              </a:rPr>
              <a:t>morska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A6A6A6"/>
                </a:solidFill>
              </a:rPr>
              <a:t>offshore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= &gt; 15 </a:t>
            </a:r>
            <a:r>
              <a:rPr lang="en-US" dirty="0"/>
              <a:t>000 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1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>
                <a:solidFill>
                  <a:srgbClr val="008000"/>
                </a:solidFill>
              </a:rPr>
              <a:t>Plany rozwoju energetyki wiatrowej w dokumentach rządowych</a:t>
            </a:r>
            <a:br>
              <a:rPr lang="pl-PL" sz="2700" dirty="0" smtClean="0">
                <a:solidFill>
                  <a:srgbClr val="008000"/>
                </a:solidFill>
              </a:rPr>
            </a:br>
            <a:r>
              <a:rPr lang="en-US" sz="2700" dirty="0" err="1" smtClean="0">
                <a:solidFill>
                  <a:schemeClr val="bg1">
                    <a:lumMod val="65000"/>
                  </a:schemeClr>
                </a:solidFill>
              </a:rPr>
              <a:t>Scenarious</a:t>
            </a: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 of wind development in a governmental strategy</a:t>
            </a:r>
            <a:endParaRPr 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886998"/>
              </p:ext>
            </p:extLst>
          </p:nvPr>
        </p:nvGraphicFramePr>
        <p:xfrm>
          <a:off x="304800" y="1751851"/>
          <a:ext cx="8610600" cy="1521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3581400"/>
              </a:tblGrid>
              <a:tr h="755948">
                <a:tc>
                  <a:txBody>
                    <a:bodyPr/>
                    <a:lstStyle/>
                    <a:p>
                      <a:pPr algn="ctr"/>
                      <a:endParaRPr kumimoji="0" lang="pl-PL" sz="2000" b="1" kern="1200" dirty="0" smtClean="0">
                        <a:solidFill>
                          <a:srgbClr val="F2F2F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F2F2F2"/>
                          </a:solidFill>
                        </a:rPr>
                        <a:t>2015 (</a:t>
                      </a:r>
                      <a:r>
                        <a:rPr lang="pl-PL" sz="2000" b="1" dirty="0" err="1" smtClean="0">
                          <a:solidFill>
                            <a:srgbClr val="F2F2F2"/>
                          </a:solidFill>
                        </a:rPr>
                        <a:t>MWel</a:t>
                      </a:r>
                      <a:r>
                        <a:rPr lang="pl-PL" sz="2000" b="1" dirty="0" smtClean="0">
                          <a:solidFill>
                            <a:srgbClr val="F2F2F2"/>
                          </a:solidFill>
                        </a:rPr>
                        <a:t>) </a:t>
                      </a:r>
                      <a:endParaRPr lang="pl-PL" sz="2000" b="1" dirty="0" smtClean="0">
                        <a:solidFill>
                          <a:srgbClr val="F2F2F2"/>
                        </a:solidFill>
                      </a:endParaRPr>
                    </a:p>
                    <a:p>
                      <a:pPr algn="ctr"/>
                      <a:r>
                        <a:rPr lang="pl-PL" sz="2000" b="1" dirty="0" smtClean="0">
                          <a:solidFill>
                            <a:srgbClr val="F2F2F2"/>
                          </a:solidFill>
                        </a:rPr>
                        <a:t>statystyki</a:t>
                      </a:r>
                      <a:endParaRPr lang="pl-PL" sz="2000" b="1" dirty="0" smtClean="0">
                        <a:solidFill>
                          <a:srgbClr val="F2F2F2"/>
                        </a:solidFill>
                      </a:endParaRPr>
                    </a:p>
                    <a:p>
                      <a:pPr algn="ctr"/>
                      <a:r>
                        <a:rPr lang="pl-PL" sz="2000" b="1" dirty="0" err="1" smtClean="0">
                          <a:solidFill>
                            <a:srgbClr val="F2F2F2"/>
                          </a:solidFill>
                        </a:rPr>
                        <a:t>statistics</a:t>
                      </a:r>
                      <a:endParaRPr lang="pl-PL" sz="2000" b="1" dirty="0">
                        <a:solidFill>
                          <a:srgbClr val="F2F2F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2020 (</a:t>
                      </a:r>
                      <a:r>
                        <a:rPr lang="pl-PL" sz="18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MWel</a:t>
                      </a:r>
                      <a:r>
                        <a:rPr lang="pl-PL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)</a:t>
                      </a:r>
                      <a:endParaRPr lang="pl-PL" sz="1800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l-PL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scenariusz </a:t>
                      </a:r>
                      <a:r>
                        <a:rPr lang="pl-PL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KPD </a:t>
                      </a:r>
                    </a:p>
                    <a:p>
                      <a:pPr algn="ctr"/>
                      <a:r>
                        <a:rPr lang="pl-PL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NREAP </a:t>
                      </a:r>
                      <a:r>
                        <a:rPr lang="pl-PL" sz="18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scenario</a:t>
                      </a:r>
                      <a:endParaRPr lang="pl-PL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54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latin typeface="+mj-lt"/>
                        </a:rPr>
                        <a:t>Wiatr</a:t>
                      </a:r>
                      <a:r>
                        <a:rPr lang="en-US" sz="2000" b="0" i="0" u="none" strike="noStrike" dirty="0" smtClean="0">
                          <a:latin typeface="+mj-lt"/>
                        </a:rPr>
                        <a:t> / Wind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4100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6 </a:t>
                      </a:r>
                      <a:r>
                        <a:rPr lang="en-US" sz="2000" b="0" i="0" u="none" strike="noStrike" dirty="0" smtClean="0">
                          <a:latin typeface="+mj-lt"/>
                        </a:rPr>
                        <a:t>650</a:t>
                      </a:r>
                      <a:r>
                        <a:rPr lang="en-US" sz="2000" b="0" i="0" u="none" strike="noStrike" baseline="30000" dirty="0" smtClean="0">
                          <a:latin typeface="+mj-lt"/>
                        </a:rPr>
                        <a:t>+</a:t>
                      </a:r>
                      <a:endParaRPr lang="en-US" sz="2000" b="0" i="0" u="none" strike="noStrike" baseline="30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53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>
                <a:solidFill>
                  <a:srgbClr val="008000"/>
                </a:solidFill>
              </a:rPr>
              <a:t>Od czego zależy dalszy rozwój sektora energetyki wiatrowej</a:t>
            </a:r>
            <a:r>
              <a:rPr lang="pl-PL" sz="2700" dirty="0" smtClean="0">
                <a:solidFill>
                  <a:srgbClr val="008000"/>
                </a:solidFill>
              </a:rPr>
              <a:t/>
            </a:r>
            <a:br>
              <a:rPr lang="pl-PL" sz="2700" dirty="0" smtClean="0">
                <a:solidFill>
                  <a:srgbClr val="008000"/>
                </a:solidFill>
              </a:rPr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What impacts the future development of wind energy</a:t>
            </a:r>
            <a:endParaRPr 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3273778" y="1168779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POLITYKA / POLICY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5" name="Obraz 4" descr="Zrzut ekranu 2015-05-10 o 23.01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66" y="2112842"/>
            <a:ext cx="5391860" cy="2763098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34898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rzut ekranu 2015-05-28 o 11.38.5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68" y="1030131"/>
            <a:ext cx="5838896" cy="399401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195992"/>
            <a:ext cx="8153776" cy="608608"/>
          </a:xfrm>
        </p:spPr>
        <p:txBody>
          <a:bodyPr>
            <a:noAutofit/>
          </a:bodyPr>
          <a:lstStyle/>
          <a:p>
            <a:pPr algn="l"/>
            <a:r>
              <a:rPr lang="pl-PL" sz="2400" dirty="0" smtClean="0">
                <a:solidFill>
                  <a:srgbClr val="008000"/>
                </a:solidFill>
              </a:rPr>
              <a:t>„Filozofia” systemu </a:t>
            </a:r>
            <a:r>
              <a:rPr lang="pl-PL" sz="2400" dirty="0" smtClean="0">
                <a:solidFill>
                  <a:srgbClr val="008000"/>
                </a:solidFill>
              </a:rPr>
              <a:t>aukcyjnego</a:t>
            </a:r>
            <a:br>
              <a:rPr lang="pl-PL" sz="2400" dirty="0" smtClean="0">
                <a:solidFill>
                  <a:srgbClr val="008000"/>
                </a:solidFill>
              </a:rPr>
            </a:br>
            <a:r>
              <a:rPr lang="pl-PL" sz="2400" dirty="0" err="1" smtClean="0">
                <a:solidFill>
                  <a:schemeClr val="bg1">
                    <a:lumMod val="65000"/>
                  </a:schemeClr>
                </a:solidFill>
              </a:rPr>
              <a:t>Ph</a:t>
            </a:r>
            <a:r>
              <a:rPr lang="pl-PL" sz="2400" dirty="0" err="1" smtClean="0">
                <a:solidFill>
                  <a:schemeClr val="bg1">
                    <a:lumMod val="65000"/>
                  </a:schemeClr>
                </a:solidFill>
              </a:rPr>
              <a:t>ilosophy</a:t>
            </a:r>
            <a:r>
              <a:rPr lang="pl-PL" sz="2400" dirty="0" smtClean="0">
                <a:solidFill>
                  <a:schemeClr val="bg1">
                    <a:lumMod val="65000"/>
                  </a:schemeClr>
                </a:solidFill>
              </a:rPr>
              <a:t> of the </a:t>
            </a:r>
            <a:r>
              <a:rPr lang="pl-PL" sz="2400" dirty="0" err="1" smtClean="0">
                <a:solidFill>
                  <a:schemeClr val="bg1">
                    <a:lumMod val="65000"/>
                  </a:schemeClr>
                </a:solidFill>
              </a:rPr>
              <a:t>auction</a:t>
            </a:r>
            <a:r>
              <a:rPr lang="pl-PL" sz="2400" dirty="0" smtClean="0">
                <a:solidFill>
                  <a:schemeClr val="bg1">
                    <a:lumMod val="65000"/>
                  </a:schemeClr>
                </a:solidFill>
              </a:rPr>
              <a:t> system</a:t>
            </a:r>
            <a:endParaRPr lang="pl-PL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7193565" y="2318071"/>
            <a:ext cx="1784093" cy="101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660066"/>
                </a:solidFill>
              </a:rPr>
              <a:t>Ale: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>
                <a:solidFill>
                  <a:srgbClr val="660066"/>
                </a:solidFill>
              </a:rPr>
              <a:t> ustawa krajobrazowa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>
                <a:solidFill>
                  <a:srgbClr val="660066"/>
                </a:solidFill>
              </a:rPr>
              <a:t> 3 km od siedzib</a:t>
            </a:r>
          </a:p>
          <a:p>
            <a:pPr marL="171450" indent="-171450">
              <a:buFont typeface="Arial"/>
              <a:buChar char="•"/>
            </a:pPr>
            <a:r>
              <a:rPr lang="pl-PL" sz="1200" b="1" dirty="0" smtClean="0">
                <a:solidFill>
                  <a:srgbClr val="660066"/>
                </a:solidFill>
              </a:rPr>
              <a:t> 4000 MWh</a:t>
            </a:r>
          </a:p>
          <a:p>
            <a:pPr marL="171450" indent="-171450">
              <a:buFont typeface="Arial"/>
              <a:buChar char="•"/>
            </a:pPr>
            <a:r>
              <a:rPr lang="pl-PL" sz="1200" dirty="0" smtClean="0">
                <a:solidFill>
                  <a:srgbClr val="660066"/>
                </a:solidFill>
              </a:rPr>
              <a:t> zmiany w podatkach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592668" y="1397000"/>
            <a:ext cx="169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chipest</a:t>
            </a:r>
            <a:r>
              <a:rPr lang="pl-PL" dirty="0" smtClean="0"/>
              <a:t> </a:t>
            </a:r>
            <a:r>
              <a:rPr lang="pl-PL" dirty="0" err="1" smtClean="0"/>
              <a:t>way</a:t>
            </a:r>
            <a:endParaRPr lang="pl-PL" dirty="0"/>
          </a:p>
        </p:txBody>
      </p:sp>
      <p:sp>
        <p:nvSpPr>
          <p:cNvPr id="11" name="PoleTekstowe 10"/>
          <p:cNvSpPr txBox="1"/>
          <p:nvPr/>
        </p:nvSpPr>
        <p:spPr>
          <a:xfrm>
            <a:off x="6346911" y="1549400"/>
            <a:ext cx="120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MIX of RES</a:t>
            </a:r>
            <a:endParaRPr lang="pl-PL" dirty="0"/>
          </a:p>
        </p:txBody>
      </p:sp>
      <p:sp>
        <p:nvSpPr>
          <p:cNvPr id="4" name="PoleTekstowe 3"/>
          <p:cNvSpPr txBox="1"/>
          <p:nvPr/>
        </p:nvSpPr>
        <p:spPr>
          <a:xfrm rot="19669079">
            <a:off x="5165170" y="3951111"/>
            <a:ext cx="160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RES = </a:t>
            </a:r>
            <a:r>
              <a:rPr lang="pl-PL" dirty="0" err="1" smtClean="0">
                <a:solidFill>
                  <a:srgbClr val="FF0000"/>
                </a:solidFill>
              </a:rPr>
              <a:t>just</a:t>
            </a:r>
            <a:r>
              <a:rPr lang="pl-PL" dirty="0" smtClean="0">
                <a:solidFill>
                  <a:srgbClr val="FF0000"/>
                </a:solidFill>
              </a:rPr>
              <a:t> wind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5" name="PoleTekstowe 14"/>
          <p:cNvSpPr txBox="1"/>
          <p:nvPr/>
        </p:nvSpPr>
        <p:spPr>
          <a:xfrm>
            <a:off x="1930903" y="3993442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FF0000"/>
                </a:solidFill>
              </a:rPr>
              <a:t>All</a:t>
            </a:r>
            <a:r>
              <a:rPr lang="pl-PL" dirty="0" smtClean="0">
                <a:solidFill>
                  <a:srgbClr val="FF0000"/>
                </a:solidFill>
              </a:rPr>
              <a:t> RES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" name="PoleTekstowe 6"/>
          <p:cNvSpPr txBox="1"/>
          <p:nvPr/>
        </p:nvSpPr>
        <p:spPr>
          <a:xfrm>
            <a:off x="6411724" y="4501273"/>
            <a:ext cx="2732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Tylko dla elektroenergetyki</a:t>
            </a:r>
          </a:p>
          <a:p>
            <a:r>
              <a:rPr lang="pl-PL" dirty="0" err="1" smtClean="0">
                <a:solidFill>
                  <a:schemeClr val="bg1">
                    <a:lumMod val="65000"/>
                  </a:schemeClr>
                </a:solidFill>
              </a:rPr>
              <a:t>Only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bg1">
                    <a:lumMod val="65000"/>
                  </a:schemeClr>
                </a:solidFill>
              </a:rPr>
              <a:t>electricity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65000"/>
                  </a:schemeClr>
                </a:solidFill>
              </a:rPr>
              <a:t>sector</a:t>
            </a:r>
            <a:endParaRPr lang="pl-PL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0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195992"/>
            <a:ext cx="8153776" cy="608608"/>
          </a:xfrm>
        </p:spPr>
        <p:txBody>
          <a:bodyPr>
            <a:noAutofit/>
          </a:bodyPr>
          <a:lstStyle/>
          <a:p>
            <a:pPr algn="l"/>
            <a:r>
              <a:rPr lang="pl-PL" sz="2400" dirty="0" smtClean="0">
                <a:solidFill>
                  <a:srgbClr val="008000"/>
                </a:solidFill>
              </a:rPr>
              <a:t>„Filozofia” systemu </a:t>
            </a:r>
            <a:r>
              <a:rPr lang="pl-PL" sz="2400" dirty="0" smtClean="0">
                <a:solidFill>
                  <a:srgbClr val="008000"/>
                </a:solidFill>
              </a:rPr>
              <a:t>aukcyjnego</a:t>
            </a:r>
            <a:br>
              <a:rPr lang="pl-PL" sz="2400" dirty="0" smtClean="0">
                <a:solidFill>
                  <a:srgbClr val="008000"/>
                </a:solidFill>
              </a:rPr>
            </a:br>
            <a:r>
              <a:rPr lang="pl-PL" sz="2400" dirty="0" err="1" smtClean="0">
                <a:solidFill>
                  <a:schemeClr val="bg1">
                    <a:lumMod val="65000"/>
                  </a:schemeClr>
                </a:solidFill>
              </a:rPr>
              <a:t>Ph</a:t>
            </a:r>
            <a:r>
              <a:rPr lang="pl-PL" sz="2400" dirty="0" err="1" smtClean="0">
                <a:solidFill>
                  <a:schemeClr val="bg1">
                    <a:lumMod val="65000"/>
                  </a:schemeClr>
                </a:solidFill>
              </a:rPr>
              <a:t>ilosophy</a:t>
            </a:r>
            <a:r>
              <a:rPr lang="pl-PL" sz="2400" dirty="0" smtClean="0">
                <a:solidFill>
                  <a:schemeClr val="bg1">
                    <a:lumMod val="65000"/>
                  </a:schemeClr>
                </a:solidFill>
              </a:rPr>
              <a:t> of the </a:t>
            </a:r>
            <a:r>
              <a:rPr lang="pl-PL" sz="2400" dirty="0" err="1" smtClean="0">
                <a:solidFill>
                  <a:schemeClr val="bg1">
                    <a:lumMod val="65000"/>
                  </a:schemeClr>
                </a:solidFill>
              </a:rPr>
              <a:t>auction</a:t>
            </a:r>
            <a:r>
              <a:rPr lang="pl-PL" sz="2400" dirty="0" smtClean="0">
                <a:solidFill>
                  <a:schemeClr val="bg1">
                    <a:lumMod val="65000"/>
                  </a:schemeClr>
                </a:solidFill>
              </a:rPr>
              <a:t> system</a:t>
            </a:r>
            <a:endParaRPr lang="pl-PL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Obraz 4" descr="AA0445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78" y="1177156"/>
            <a:ext cx="1373225" cy="1566335"/>
          </a:xfrm>
          <a:prstGeom prst="rect">
            <a:avLst/>
          </a:prstGeom>
        </p:spPr>
      </p:pic>
      <p:pic>
        <p:nvPicPr>
          <p:cNvPr id="10" name="Obraz 9" descr="AA0445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68" y="700353"/>
            <a:ext cx="2133932" cy="2434017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350079" y="1525701"/>
            <a:ext cx="152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8000"/>
                </a:solidFill>
              </a:rPr>
              <a:t>≤1 MW 25% of RES-E </a:t>
            </a:r>
            <a:r>
              <a:rPr lang="pl-PL" dirty="0" err="1" smtClean="0">
                <a:solidFill>
                  <a:srgbClr val="008000"/>
                </a:solidFill>
              </a:rPr>
              <a:t>volume</a:t>
            </a:r>
            <a:r>
              <a:rPr lang="pl-PL" dirty="0" smtClean="0">
                <a:solidFill>
                  <a:srgbClr val="008000"/>
                </a:solidFill>
              </a:rPr>
              <a:t>)</a:t>
            </a:r>
            <a:endParaRPr lang="pl-PL" dirty="0">
              <a:solidFill>
                <a:srgbClr val="008000"/>
              </a:solidFill>
            </a:endParaRPr>
          </a:p>
        </p:txBody>
      </p:sp>
      <p:sp>
        <p:nvSpPr>
          <p:cNvPr id="13" name="PoleTekstowe 12"/>
          <p:cNvSpPr txBox="1"/>
          <p:nvPr/>
        </p:nvSpPr>
        <p:spPr>
          <a:xfrm>
            <a:off x="6730858" y="125799"/>
            <a:ext cx="214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8000"/>
                </a:solidFill>
              </a:rPr>
              <a:t>&gt;1 MW 75% </a:t>
            </a:r>
            <a:r>
              <a:rPr lang="pl-PL" dirty="0" smtClean="0">
                <a:solidFill>
                  <a:srgbClr val="008000"/>
                </a:solidFill>
              </a:rPr>
              <a:t/>
            </a:r>
            <a:br>
              <a:rPr lang="pl-PL" dirty="0" smtClean="0">
                <a:solidFill>
                  <a:srgbClr val="008000"/>
                </a:solidFill>
              </a:rPr>
            </a:br>
            <a:r>
              <a:rPr lang="pl-PL" dirty="0" smtClean="0">
                <a:solidFill>
                  <a:srgbClr val="008000"/>
                </a:solidFill>
              </a:rPr>
              <a:t>of </a:t>
            </a:r>
            <a:r>
              <a:rPr lang="pl-PL" dirty="0">
                <a:solidFill>
                  <a:srgbClr val="008000"/>
                </a:solidFill>
              </a:rPr>
              <a:t>RES-E </a:t>
            </a:r>
            <a:r>
              <a:rPr lang="pl-PL" dirty="0" err="1">
                <a:solidFill>
                  <a:srgbClr val="008000"/>
                </a:solidFill>
              </a:rPr>
              <a:t>volume</a:t>
            </a:r>
            <a:r>
              <a:rPr lang="pl-PL" dirty="0">
                <a:solidFill>
                  <a:srgbClr val="008000"/>
                </a:solidFill>
              </a:rPr>
              <a:t>)</a:t>
            </a:r>
            <a:endParaRPr lang="pl-PL" dirty="0">
              <a:solidFill>
                <a:srgbClr val="008000"/>
              </a:solidFill>
            </a:endParaRPr>
          </a:p>
        </p:txBody>
      </p:sp>
      <p:pic>
        <p:nvPicPr>
          <p:cNvPr id="14" name="Picture 48" descr="Obrazek 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055" y="248801"/>
            <a:ext cx="625889" cy="265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ze strzałką 8"/>
          <p:cNvCxnSpPr/>
          <p:nvPr/>
        </p:nvCxnSpPr>
        <p:spPr>
          <a:xfrm flipH="1">
            <a:off x="4360192" y="1257590"/>
            <a:ext cx="691444" cy="268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6091595" y="1177156"/>
            <a:ext cx="639263" cy="34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oleTekstowe 17"/>
          <p:cNvSpPr txBox="1"/>
          <p:nvPr/>
        </p:nvSpPr>
        <p:spPr>
          <a:xfrm>
            <a:off x="59870" y="3134370"/>
            <a:ext cx="9084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600" dirty="0" smtClean="0"/>
              <a:t>Wygrywają: oferty najtańsze (MWh) spośród wszystkich złożonych do wyczerpania wolumenu zielonej energii w aukcji 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Każda z technologii OZE ma jednak różną maksymalną cenę referencyjną, której w ofercie nie można przekroczyć</a:t>
            </a:r>
          </a:p>
        </p:txBody>
      </p:sp>
      <p:sp>
        <p:nvSpPr>
          <p:cNvPr id="21" name="PoleTekstowe 20"/>
          <p:cNvSpPr txBox="1"/>
          <p:nvPr/>
        </p:nvSpPr>
        <p:spPr>
          <a:xfrm>
            <a:off x="0" y="4108615"/>
            <a:ext cx="9084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600" dirty="0" smtClean="0">
                <a:solidFill>
                  <a:srgbClr val="A6A6A6"/>
                </a:solidFill>
              </a:rPr>
              <a:t>The </a:t>
            </a:r>
            <a:r>
              <a:rPr lang="pl-PL" sz="1600" dirty="0" err="1" smtClean="0">
                <a:solidFill>
                  <a:srgbClr val="A6A6A6"/>
                </a:solidFill>
              </a:rPr>
              <a:t>winners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are</a:t>
            </a:r>
            <a:r>
              <a:rPr lang="pl-PL" sz="1600" dirty="0" smtClean="0">
                <a:solidFill>
                  <a:srgbClr val="A6A6A6"/>
                </a:solidFill>
              </a:rPr>
              <a:t>: the </a:t>
            </a:r>
            <a:r>
              <a:rPr lang="pl-PL" sz="1600" smtClean="0">
                <a:solidFill>
                  <a:srgbClr val="A6A6A6"/>
                </a:solidFill>
              </a:rPr>
              <a:t>chippest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offers</a:t>
            </a:r>
            <a:r>
              <a:rPr lang="pl-PL" sz="1600" dirty="0" smtClean="0">
                <a:solidFill>
                  <a:srgbClr val="A6A6A6"/>
                </a:solidFill>
              </a:rPr>
              <a:t> (per MWh) </a:t>
            </a:r>
            <a:r>
              <a:rPr lang="pl-PL" sz="1600" dirty="0" err="1" smtClean="0">
                <a:solidFill>
                  <a:srgbClr val="A6A6A6"/>
                </a:solidFill>
              </a:rPr>
              <a:t>among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all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offers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given</a:t>
            </a:r>
            <a:r>
              <a:rPr lang="pl-PL" sz="1600" dirty="0" smtClean="0">
                <a:solidFill>
                  <a:srgbClr val="A6A6A6"/>
                </a:solidFill>
              </a:rPr>
              <a:t> in single </a:t>
            </a:r>
            <a:r>
              <a:rPr lang="pl-PL" sz="1600" dirty="0" err="1" smtClean="0">
                <a:solidFill>
                  <a:srgbClr val="A6A6A6"/>
                </a:solidFill>
              </a:rPr>
              <a:t>auction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till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full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volume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available</a:t>
            </a:r>
            <a:r>
              <a:rPr lang="pl-PL" sz="1600" dirty="0">
                <a:solidFill>
                  <a:srgbClr val="A6A6A6"/>
                </a:solidFill>
              </a:rPr>
              <a:t> </a:t>
            </a:r>
            <a:r>
              <a:rPr lang="pl-PL" sz="1600" dirty="0" smtClean="0">
                <a:solidFill>
                  <a:srgbClr val="A6A6A6"/>
                </a:solidFill>
              </a:rPr>
              <a:t>of </a:t>
            </a:r>
            <a:r>
              <a:rPr lang="pl-PL" sz="1600" dirty="0" err="1" smtClean="0">
                <a:solidFill>
                  <a:srgbClr val="A6A6A6"/>
                </a:solidFill>
              </a:rPr>
              <a:t>green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electricity</a:t>
            </a:r>
            <a:r>
              <a:rPr lang="pl-PL" sz="1600" dirty="0" smtClean="0">
                <a:solidFill>
                  <a:srgbClr val="A6A6A6"/>
                </a:solidFill>
              </a:rPr>
              <a:t> in the one single </a:t>
            </a:r>
            <a:r>
              <a:rPr lang="pl-PL" sz="1600" dirty="0" err="1" smtClean="0">
                <a:solidFill>
                  <a:srgbClr val="A6A6A6"/>
                </a:solidFill>
              </a:rPr>
              <a:t>auction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is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reached</a:t>
            </a:r>
            <a:endParaRPr lang="pl-PL" sz="1600" dirty="0" smtClean="0">
              <a:solidFill>
                <a:srgbClr val="A6A6A6"/>
              </a:solidFill>
            </a:endParaRPr>
          </a:p>
          <a:p>
            <a:pPr marL="342900" indent="-342900">
              <a:buAutoNum type="arabicPeriod"/>
            </a:pPr>
            <a:r>
              <a:rPr lang="pl-PL" sz="1600" dirty="0" err="1" smtClean="0">
                <a:solidFill>
                  <a:srgbClr val="A6A6A6"/>
                </a:solidFill>
              </a:rPr>
              <a:t>Each</a:t>
            </a:r>
            <a:r>
              <a:rPr lang="pl-PL" sz="1600" dirty="0" smtClean="0">
                <a:solidFill>
                  <a:srgbClr val="A6A6A6"/>
                </a:solidFill>
              </a:rPr>
              <a:t> RES-</a:t>
            </a:r>
            <a:r>
              <a:rPr lang="pl-PL" sz="1600" dirty="0" err="1" smtClean="0">
                <a:solidFill>
                  <a:srgbClr val="A6A6A6"/>
                </a:solidFill>
              </a:rPr>
              <a:t>based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technology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has</a:t>
            </a:r>
            <a:r>
              <a:rPr lang="pl-PL" sz="1600" dirty="0" smtClean="0">
                <a:solidFill>
                  <a:srgbClr val="A6A6A6"/>
                </a:solidFill>
              </a:rPr>
              <a:t> a </a:t>
            </a:r>
            <a:r>
              <a:rPr lang="pl-PL" sz="1600" dirty="0" err="1" smtClean="0">
                <a:solidFill>
                  <a:srgbClr val="A6A6A6"/>
                </a:solidFill>
              </a:rPr>
              <a:t>different</a:t>
            </a:r>
            <a:r>
              <a:rPr lang="pl-PL" sz="1600" dirty="0" smtClean="0">
                <a:solidFill>
                  <a:srgbClr val="A6A6A6"/>
                </a:solidFill>
              </a:rPr>
              <a:t> maximum cap of the </a:t>
            </a:r>
            <a:r>
              <a:rPr lang="pl-PL" sz="1600" dirty="0" err="1" smtClean="0">
                <a:solidFill>
                  <a:srgbClr val="A6A6A6"/>
                </a:solidFill>
              </a:rPr>
              <a:t>price</a:t>
            </a:r>
            <a:r>
              <a:rPr lang="pl-PL" sz="1600" dirty="0" smtClean="0">
                <a:solidFill>
                  <a:srgbClr val="A6A6A6"/>
                </a:solidFill>
              </a:rPr>
              <a:t> to </a:t>
            </a:r>
            <a:r>
              <a:rPr lang="pl-PL" sz="1600" dirty="0" err="1" smtClean="0">
                <a:solidFill>
                  <a:srgbClr val="A6A6A6"/>
                </a:solidFill>
              </a:rPr>
              <a:t>offer</a:t>
            </a:r>
            <a:r>
              <a:rPr lang="pl-PL" sz="1600" dirty="0" smtClean="0">
                <a:solidFill>
                  <a:srgbClr val="A6A6A6"/>
                </a:solidFill>
              </a:rPr>
              <a:t> in the </a:t>
            </a:r>
            <a:r>
              <a:rPr lang="pl-PL" sz="1600" dirty="0" err="1" smtClean="0">
                <a:solidFill>
                  <a:srgbClr val="A6A6A6"/>
                </a:solidFill>
              </a:rPr>
              <a:t>auction</a:t>
            </a:r>
            <a:r>
              <a:rPr lang="pl-PL" sz="1600" dirty="0" smtClean="0">
                <a:solidFill>
                  <a:srgbClr val="A6A6A6"/>
                </a:solidFill>
              </a:rPr>
              <a:t>, </a:t>
            </a:r>
            <a:r>
              <a:rPr lang="pl-PL" sz="1600" dirty="0" err="1" smtClean="0">
                <a:solidFill>
                  <a:srgbClr val="A6A6A6"/>
                </a:solidFill>
              </a:rPr>
              <a:t>which</a:t>
            </a:r>
            <a:r>
              <a:rPr lang="pl-PL" sz="1600" dirty="0" smtClean="0">
                <a:solidFill>
                  <a:srgbClr val="A6A6A6"/>
                </a:solidFill>
              </a:rPr>
              <a:t> no one </a:t>
            </a:r>
            <a:r>
              <a:rPr lang="pl-PL" sz="1600" dirty="0" err="1" smtClean="0">
                <a:solidFill>
                  <a:srgbClr val="A6A6A6"/>
                </a:solidFill>
              </a:rPr>
              <a:t>can</a:t>
            </a:r>
            <a:r>
              <a:rPr lang="pl-PL" sz="1600" dirty="0" smtClean="0">
                <a:solidFill>
                  <a:srgbClr val="A6A6A6"/>
                </a:solidFill>
              </a:rPr>
              <a:t> </a:t>
            </a:r>
            <a:r>
              <a:rPr lang="pl-PL" sz="1600" dirty="0" err="1" smtClean="0">
                <a:solidFill>
                  <a:srgbClr val="A6A6A6"/>
                </a:solidFill>
              </a:rPr>
              <a:t>exceed</a:t>
            </a:r>
            <a:r>
              <a:rPr lang="pl-PL" sz="1600" dirty="0" smtClean="0">
                <a:solidFill>
                  <a:srgbClr val="A6A6A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777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4"/>
          <p:cNvSpPr txBox="1"/>
          <p:nvPr/>
        </p:nvSpPr>
        <p:spPr>
          <a:xfrm>
            <a:off x="4928522" y="2194712"/>
            <a:ext cx="3857652" cy="1836394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algn="ctr">
              <a:lnSpc>
                <a:spcPts val="1700"/>
              </a:lnSpc>
            </a:pPr>
            <a:r>
              <a:rPr lang="pl-PL" sz="1200" b="1" dirty="0">
                <a:solidFill>
                  <a:srgbClr val="008A3E"/>
                </a:solidFill>
              </a:rPr>
              <a:t>Polska Grupa Biogazowa S.A.</a:t>
            </a:r>
          </a:p>
          <a:p>
            <a:pPr algn="ctr">
              <a:lnSpc>
                <a:spcPts val="1700"/>
              </a:lnSpc>
            </a:pPr>
            <a:r>
              <a:rPr lang="pl-PL" sz="1200" dirty="0">
                <a:solidFill>
                  <a:srgbClr val="555555"/>
                </a:solidFill>
              </a:rPr>
              <a:t>02-683 </a:t>
            </a:r>
            <a:r>
              <a:rPr lang="pl-PL" sz="1200" dirty="0" smtClean="0">
                <a:solidFill>
                  <a:srgbClr val="555555"/>
                </a:solidFill>
              </a:rPr>
              <a:t>Warszawa, Gotarda </a:t>
            </a:r>
            <a:r>
              <a:rPr lang="pl-PL" sz="1200" dirty="0">
                <a:solidFill>
                  <a:srgbClr val="555555"/>
                </a:solidFill>
              </a:rPr>
              <a:t>9</a:t>
            </a:r>
          </a:p>
          <a:p>
            <a:pPr algn="ctr">
              <a:lnSpc>
                <a:spcPts val="1700"/>
              </a:lnSpc>
            </a:pPr>
            <a:r>
              <a:rPr lang="pl-PL" sz="1200" dirty="0" smtClean="0">
                <a:solidFill>
                  <a:srgbClr val="555555"/>
                </a:solidFill>
              </a:rPr>
              <a:t>Tel: </a:t>
            </a:r>
            <a:r>
              <a:rPr lang="pl-PL" sz="1200" dirty="0">
                <a:solidFill>
                  <a:srgbClr val="555555"/>
                </a:solidFill>
              </a:rPr>
              <a:t>+48 22 548 49 00, </a:t>
            </a:r>
          </a:p>
          <a:p>
            <a:pPr algn="ctr">
              <a:lnSpc>
                <a:spcPts val="1700"/>
              </a:lnSpc>
            </a:pPr>
            <a:r>
              <a:rPr lang="pl-PL" sz="1200" dirty="0">
                <a:solidFill>
                  <a:srgbClr val="555555"/>
                </a:solidFill>
              </a:rPr>
              <a:t>fax: +48 </a:t>
            </a:r>
            <a:r>
              <a:rPr lang="pl-PL" sz="1200" dirty="0" smtClean="0">
                <a:solidFill>
                  <a:srgbClr val="555555"/>
                </a:solidFill>
              </a:rPr>
              <a:t>22 </a:t>
            </a:r>
            <a:r>
              <a:rPr lang="pl-PL" sz="1200" dirty="0">
                <a:solidFill>
                  <a:srgbClr val="555555"/>
                </a:solidFill>
              </a:rPr>
              <a:t>548 49 04, </a:t>
            </a:r>
          </a:p>
          <a:p>
            <a:pPr algn="ctr">
              <a:lnSpc>
                <a:spcPts val="1700"/>
              </a:lnSpc>
            </a:pPr>
            <a:r>
              <a:rPr lang="pl-PL" sz="1200" dirty="0">
                <a:solidFill>
                  <a:srgbClr val="555555"/>
                </a:solidFill>
              </a:rPr>
              <a:t>e-mail: biuro@pgbiogaz.pl </a:t>
            </a:r>
          </a:p>
          <a:p>
            <a:pPr algn="ctr">
              <a:lnSpc>
                <a:spcPts val="1700"/>
              </a:lnSpc>
            </a:pPr>
            <a:r>
              <a:rPr lang="pl-PL" sz="1200" dirty="0">
                <a:solidFill>
                  <a:srgbClr val="555555"/>
                </a:solidFill>
              </a:rPr>
              <a:t>www.PolskaGrupaBiogazowa.pl</a:t>
            </a:r>
          </a:p>
          <a:p>
            <a:pPr algn="ctr">
              <a:lnSpc>
                <a:spcPts val="1700"/>
              </a:lnSpc>
            </a:pPr>
            <a:endParaRPr lang="pl-PL" sz="1100" dirty="0">
              <a:solidFill>
                <a:srgbClr val="555555"/>
              </a:solidFill>
            </a:endParaRPr>
          </a:p>
          <a:p>
            <a:pPr algn="ctr">
              <a:lnSpc>
                <a:spcPts val="1700"/>
              </a:lnSpc>
            </a:pPr>
            <a:endParaRPr lang="pl-PL" sz="1200" dirty="0">
              <a:solidFill>
                <a:srgbClr val="555555"/>
              </a:solidFill>
            </a:endParaRPr>
          </a:p>
        </p:txBody>
      </p:sp>
      <p:pic>
        <p:nvPicPr>
          <p:cNvPr id="5" name="Obraz 4" descr="logo_cov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903" y="1396798"/>
            <a:ext cx="2428892" cy="509798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 rot="5400000">
            <a:off x="3001159" y="2886234"/>
            <a:ext cx="314327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8" y="1325698"/>
            <a:ext cx="1613613" cy="672339"/>
          </a:xfrm>
          <a:prstGeom prst="rect">
            <a:avLst/>
          </a:prstGeom>
        </p:spPr>
      </p:pic>
      <p:sp>
        <p:nvSpPr>
          <p:cNvPr id="9" name="pole tekstowe 4"/>
          <p:cNvSpPr txBox="1"/>
          <p:nvPr/>
        </p:nvSpPr>
        <p:spPr>
          <a:xfrm>
            <a:off x="132080" y="2164233"/>
            <a:ext cx="4348480" cy="1830837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algn="ctr">
              <a:lnSpc>
                <a:spcPts val="1700"/>
              </a:lnSpc>
            </a:pPr>
            <a:r>
              <a:rPr lang="pl-PL" sz="1200" b="1" dirty="0" smtClean="0">
                <a:solidFill>
                  <a:srgbClr val="008A3E"/>
                </a:solidFill>
              </a:rPr>
              <a:t>Polska Izba Gospodarcza Energetyki Odnawialnej i Rozproszonej</a:t>
            </a:r>
            <a:endParaRPr lang="pl-PL" sz="1200" b="1" dirty="0">
              <a:solidFill>
                <a:srgbClr val="008A3E"/>
              </a:solidFill>
            </a:endParaRPr>
          </a:p>
          <a:p>
            <a:pPr algn="ctr">
              <a:lnSpc>
                <a:spcPts val="1700"/>
              </a:lnSpc>
            </a:pPr>
            <a:r>
              <a:rPr lang="pl-PL" sz="1200" dirty="0">
                <a:solidFill>
                  <a:srgbClr val="555555"/>
                </a:solidFill>
              </a:rPr>
              <a:t>02-683 </a:t>
            </a:r>
            <a:r>
              <a:rPr lang="pl-PL" sz="1200" dirty="0" smtClean="0">
                <a:solidFill>
                  <a:srgbClr val="555555"/>
                </a:solidFill>
              </a:rPr>
              <a:t>Warszawa, Gotarda </a:t>
            </a:r>
            <a:r>
              <a:rPr lang="pl-PL" sz="1200" dirty="0">
                <a:solidFill>
                  <a:srgbClr val="555555"/>
                </a:solidFill>
              </a:rPr>
              <a:t>9</a:t>
            </a:r>
          </a:p>
          <a:p>
            <a:pPr algn="ctr">
              <a:lnSpc>
                <a:spcPts val="1700"/>
              </a:lnSpc>
            </a:pPr>
            <a:r>
              <a:rPr lang="pl-PL" sz="1200" dirty="0" smtClean="0">
                <a:solidFill>
                  <a:srgbClr val="555555"/>
                </a:solidFill>
              </a:rPr>
              <a:t>Tel: </a:t>
            </a:r>
            <a:r>
              <a:rPr lang="pl-PL" sz="1200" dirty="0">
                <a:solidFill>
                  <a:srgbClr val="555555"/>
                </a:solidFill>
              </a:rPr>
              <a:t>+48 22 548 49 </a:t>
            </a:r>
            <a:r>
              <a:rPr lang="pl-PL" sz="1200" dirty="0" smtClean="0">
                <a:solidFill>
                  <a:srgbClr val="555555"/>
                </a:solidFill>
              </a:rPr>
              <a:t>99, </a:t>
            </a:r>
            <a:endParaRPr lang="pl-PL" sz="1200" dirty="0">
              <a:solidFill>
                <a:srgbClr val="555555"/>
              </a:solidFill>
            </a:endParaRPr>
          </a:p>
          <a:p>
            <a:pPr algn="ctr">
              <a:lnSpc>
                <a:spcPts val="1700"/>
              </a:lnSpc>
            </a:pPr>
            <a:r>
              <a:rPr lang="pl-PL" sz="1200" dirty="0">
                <a:solidFill>
                  <a:srgbClr val="555555"/>
                </a:solidFill>
              </a:rPr>
              <a:t>fax: +48 </a:t>
            </a:r>
            <a:r>
              <a:rPr lang="pl-PL" sz="1200" dirty="0" smtClean="0">
                <a:solidFill>
                  <a:srgbClr val="555555"/>
                </a:solidFill>
              </a:rPr>
              <a:t>22 </a:t>
            </a:r>
            <a:r>
              <a:rPr lang="pl-PL" sz="1200" dirty="0">
                <a:solidFill>
                  <a:srgbClr val="555555"/>
                </a:solidFill>
              </a:rPr>
              <a:t>548 49 </a:t>
            </a:r>
            <a:r>
              <a:rPr lang="pl-PL" sz="1200" dirty="0" smtClean="0">
                <a:solidFill>
                  <a:srgbClr val="555555"/>
                </a:solidFill>
              </a:rPr>
              <a:t>98, </a:t>
            </a:r>
            <a:endParaRPr lang="pl-PL" sz="1200" dirty="0">
              <a:solidFill>
                <a:srgbClr val="555555"/>
              </a:solidFill>
            </a:endParaRPr>
          </a:p>
          <a:p>
            <a:pPr algn="ctr">
              <a:lnSpc>
                <a:spcPts val="1700"/>
              </a:lnSpc>
            </a:pPr>
            <a:r>
              <a:rPr lang="pl-PL" sz="1200" dirty="0">
                <a:solidFill>
                  <a:srgbClr val="555555"/>
                </a:solidFill>
              </a:rPr>
              <a:t>e-mail: </a:t>
            </a:r>
            <a:r>
              <a:rPr lang="pl-PL" sz="1200" dirty="0" err="1" smtClean="0">
                <a:solidFill>
                  <a:srgbClr val="555555"/>
                </a:solidFill>
              </a:rPr>
              <a:t>pigeor@pigeor.pl</a:t>
            </a:r>
            <a:endParaRPr lang="pl-PL" sz="1200" dirty="0">
              <a:solidFill>
                <a:srgbClr val="555555"/>
              </a:solidFill>
            </a:endParaRPr>
          </a:p>
          <a:p>
            <a:pPr algn="ctr">
              <a:lnSpc>
                <a:spcPts val="1700"/>
              </a:lnSpc>
            </a:pPr>
            <a:r>
              <a:rPr lang="pl-PL" sz="1200" dirty="0" err="1" smtClean="0">
                <a:solidFill>
                  <a:srgbClr val="555555"/>
                </a:solidFill>
              </a:rPr>
              <a:t>www.pigeor.org.pl</a:t>
            </a:r>
            <a:endParaRPr lang="pl-PL" sz="1200" dirty="0">
              <a:solidFill>
                <a:srgbClr val="555555"/>
              </a:solidFill>
            </a:endParaRPr>
          </a:p>
          <a:p>
            <a:pPr algn="ctr">
              <a:lnSpc>
                <a:spcPts val="1700"/>
              </a:lnSpc>
            </a:pPr>
            <a:endParaRPr lang="pl-PL" sz="1100" dirty="0">
              <a:solidFill>
                <a:srgbClr val="555555"/>
              </a:solidFill>
            </a:endParaRPr>
          </a:p>
          <a:p>
            <a:pPr algn="ctr">
              <a:lnSpc>
                <a:spcPts val="1700"/>
              </a:lnSpc>
            </a:pPr>
            <a:endParaRPr lang="pl-PL" sz="1200" dirty="0">
              <a:solidFill>
                <a:srgbClr val="555555"/>
              </a:solidFill>
            </a:endParaRPr>
          </a:p>
        </p:txBody>
      </p:sp>
      <p:sp>
        <p:nvSpPr>
          <p:cNvPr id="10" name="PoleTekstowe 9"/>
          <p:cNvSpPr txBox="1"/>
          <p:nvPr/>
        </p:nvSpPr>
        <p:spPr>
          <a:xfrm>
            <a:off x="3407189" y="487680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6600"/>
                </a:solidFill>
              </a:rPr>
              <a:t>Dziękuję za uwagę</a:t>
            </a:r>
            <a:endParaRPr lang="pl-PL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684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315</Words>
  <Application>Microsoft Macintosh PowerPoint</Application>
  <PresentationFormat>Pokaz na ekranie (16:9)</PresentationFormat>
  <Paragraphs>55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Potencjał rozwoju energetyki wiatrowej Potential of wind energy development - na przykładzie Polski / the case of Poland</vt:lpstr>
      <vt:lpstr>Moc zainstalowana w energetyce wiatrowej, MW Installed capacity of wind in Poland, MW</vt:lpstr>
      <vt:lpstr>Potential of wind develomepment Potnetial of wind development</vt:lpstr>
      <vt:lpstr>Plany rozwoju energetyki wiatrowej w dokumentach rządowych Scenarious of wind development in a governmental strategy</vt:lpstr>
      <vt:lpstr>Od czego zależy dalszy rozwój sektora energetyki wiatrowej What impacts the future development of wind energy</vt:lpstr>
      <vt:lpstr>„Filozofia” systemu aukcyjnego Philosophy of the auction system</vt:lpstr>
      <vt:lpstr>„Filozofia” systemu aukcyjnego Philosophy of the auction system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Ćwil</dc:creator>
  <cp:lastModifiedBy>Michał Ćwil</cp:lastModifiedBy>
  <cp:revision>68</cp:revision>
  <cp:lastPrinted>2015-11-25T09:03:58Z</cp:lastPrinted>
  <dcterms:created xsi:type="dcterms:W3CDTF">2015-11-23T10:12:09Z</dcterms:created>
  <dcterms:modified xsi:type="dcterms:W3CDTF">2015-11-25T09:04:49Z</dcterms:modified>
</cp:coreProperties>
</file>